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5119350" cy="10691813"/>
  <p:notesSz cx="10018713" cy="14447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33"/>
    <a:srgbClr val="0033CC"/>
    <a:srgbClr val="FFFF00"/>
    <a:srgbClr val="CC0099"/>
    <a:srgbClr val="FBF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2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23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053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34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086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6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447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03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370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95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133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CA45-4557-4367-BE9E-96F031626C10}" type="datetimeFigureOut">
              <a:rPr lang="fr-FR" smtClean="0"/>
              <a:t>01/06/2024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439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27542-E775-7E93-7708-C56169A16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0A15B234-BA58-A1B2-8BC2-8A54822202C2}"/>
              </a:ext>
            </a:extLst>
          </p:cNvPr>
          <p:cNvSpPr txBox="1"/>
          <p:nvPr/>
        </p:nvSpPr>
        <p:spPr>
          <a:xfrm>
            <a:off x="7545584" y="7624076"/>
            <a:ext cx="6006454" cy="353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Agir sur nos pratiques / Enseignements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C1EBAD15-A0BF-7DE3-CCC6-F3311BDB1B2B}"/>
              </a:ext>
            </a:extLst>
          </p:cNvPr>
          <p:cNvCxnSpPr>
            <a:cxnSpLocks/>
          </p:cNvCxnSpPr>
          <p:nvPr/>
        </p:nvCxnSpPr>
        <p:spPr>
          <a:xfrm>
            <a:off x="1" y="378343"/>
            <a:ext cx="151193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BAE4112A-C8A1-2AF8-3780-4CB4EDE97FE5}"/>
              </a:ext>
            </a:extLst>
          </p:cNvPr>
          <p:cNvSpPr txBox="1"/>
          <p:nvPr/>
        </p:nvSpPr>
        <p:spPr>
          <a:xfrm>
            <a:off x="87048" y="-6066"/>
            <a:ext cx="10323780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Titre : </a:t>
            </a:r>
            <a:r>
              <a:rPr lang="fr-FR" sz="1600" dirty="0"/>
              <a:t>Le chercheur de fuites ne trouve pas assez de fuites</a:t>
            </a:r>
            <a:endParaRPr lang="fr-FR" sz="1697" b="1" dirty="0">
              <a:solidFill>
                <a:srgbClr val="0070C0"/>
              </a:solidFill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61B5CF5-5F2D-EEA1-E62A-D382A21F1E1C}"/>
              </a:ext>
            </a:extLst>
          </p:cNvPr>
          <p:cNvSpPr txBox="1"/>
          <p:nvPr/>
        </p:nvSpPr>
        <p:spPr>
          <a:xfrm>
            <a:off x="792131" y="655737"/>
            <a:ext cx="2077953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Contexte :</a:t>
            </a:r>
            <a:endParaRPr lang="fr-FR" sz="1414" b="1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BAA5D7E4-0A25-CB2D-B3D9-DF1A57EA2336}"/>
              </a:ext>
            </a:extLst>
          </p:cNvPr>
          <p:cNvSpPr txBox="1"/>
          <p:nvPr/>
        </p:nvSpPr>
        <p:spPr>
          <a:xfrm>
            <a:off x="2709020" y="674126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Client :</a:t>
            </a:r>
            <a:endParaRPr lang="fr-FR" sz="1131" b="1" dirty="0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B94DF204-C500-4229-CE67-0349E848F9EC}"/>
              </a:ext>
            </a:extLst>
          </p:cNvPr>
          <p:cNvSpPr txBox="1"/>
          <p:nvPr/>
        </p:nvSpPr>
        <p:spPr>
          <a:xfrm>
            <a:off x="2712194" y="1234598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Entreprise :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4A271FCE-D17F-A611-6DC7-A0EF798A007F}"/>
              </a:ext>
            </a:extLst>
          </p:cNvPr>
          <p:cNvSpPr txBox="1"/>
          <p:nvPr/>
        </p:nvSpPr>
        <p:spPr>
          <a:xfrm>
            <a:off x="2712194" y="1698814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Humain :</a:t>
            </a:r>
            <a:endParaRPr lang="fr-FR" sz="1414" b="1" dirty="0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CD27CDCE-149C-3AC2-88CA-3FE9BE5EFC22}"/>
              </a:ext>
            </a:extLst>
          </p:cNvPr>
          <p:cNvSpPr txBox="1"/>
          <p:nvPr/>
        </p:nvSpPr>
        <p:spPr>
          <a:xfrm>
            <a:off x="2712198" y="2572118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Sociétal/Environnemental :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FA506E73-E1EA-3277-91DB-EB849B2B096E}"/>
              </a:ext>
            </a:extLst>
          </p:cNvPr>
          <p:cNvSpPr txBox="1"/>
          <p:nvPr/>
        </p:nvSpPr>
        <p:spPr>
          <a:xfrm>
            <a:off x="0" y="3163915"/>
            <a:ext cx="3416466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Processus habituel ou standard de travail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ADE16F1D-08C4-1214-03D7-D2C187BF5299}"/>
              </a:ext>
            </a:extLst>
          </p:cNvPr>
          <p:cNvSpPr txBox="1"/>
          <p:nvPr/>
        </p:nvSpPr>
        <p:spPr>
          <a:xfrm>
            <a:off x="7559676" y="-2617"/>
            <a:ext cx="1776879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Porteur :</a:t>
            </a:r>
            <a:endParaRPr lang="fr-FR" sz="1697" b="1" dirty="0"/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9B6BE733-6BEB-B71C-5AE8-7C314E8F26E1}"/>
              </a:ext>
            </a:extLst>
          </p:cNvPr>
          <p:cNvSpPr txBox="1"/>
          <p:nvPr/>
        </p:nvSpPr>
        <p:spPr>
          <a:xfrm>
            <a:off x="10048960" y="-54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Début : </a:t>
            </a:r>
            <a:r>
              <a:rPr lang="fr-FR" sz="1697"/>
              <a:t>Semaine 3</a:t>
            </a:r>
            <a:endParaRPr lang="fr-FR" sz="1697" dirty="0"/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08790BCB-8B1E-BACC-AD69-B6D9E26578EB}"/>
              </a:ext>
            </a:extLst>
          </p:cNvPr>
          <p:cNvSpPr txBox="1"/>
          <p:nvPr/>
        </p:nvSpPr>
        <p:spPr>
          <a:xfrm>
            <a:off x="12448281" y="-17528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Maj :</a:t>
            </a:r>
            <a:endParaRPr lang="fr-FR" sz="1697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CCC72E5-1F10-3AAF-04D6-BCD2BE719ABD}"/>
              </a:ext>
            </a:extLst>
          </p:cNvPr>
          <p:cNvSpPr txBox="1"/>
          <p:nvPr/>
        </p:nvSpPr>
        <p:spPr>
          <a:xfrm>
            <a:off x="-17509" y="334245"/>
            <a:ext cx="7577178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Pb :</a:t>
            </a:r>
            <a:endParaRPr lang="fr-FR" sz="1131" b="1" dirty="0">
              <a:solidFill>
                <a:srgbClr val="0070C0"/>
              </a:solidFill>
            </a:endParaRPr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3E12C769-B34B-1D5E-41FF-02496A186352}"/>
              </a:ext>
            </a:extLst>
          </p:cNvPr>
          <p:cNvGrpSpPr/>
          <p:nvPr/>
        </p:nvGrpSpPr>
        <p:grpSpPr>
          <a:xfrm>
            <a:off x="87049" y="679804"/>
            <a:ext cx="650224" cy="1248191"/>
            <a:chOff x="92095" y="539477"/>
            <a:chExt cx="459813" cy="88267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40F6A70-5464-9AB4-0317-3E4EC67A5D4A}"/>
                </a:ext>
              </a:extLst>
            </p:cNvPr>
            <p:cNvSpPr/>
            <p:nvPr/>
          </p:nvSpPr>
          <p:spPr>
            <a:xfrm>
              <a:off x="92095" y="558053"/>
              <a:ext cx="459813" cy="86409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545" dirty="0">
                <a:solidFill>
                  <a:srgbClr val="0070C0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EAA9403-53A9-B334-0CBE-0F9C91623476}"/>
                </a:ext>
              </a:extLst>
            </p:cNvPr>
            <p:cNvSpPr/>
            <p:nvPr/>
          </p:nvSpPr>
          <p:spPr>
            <a:xfrm>
              <a:off x="111740" y="539477"/>
              <a:ext cx="440168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545" dirty="0">
                <a:solidFill>
                  <a:srgbClr val="0070C0"/>
                </a:solidFill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E55686A6-664F-6D26-AB93-841B69CF77E3}"/>
              </a:ext>
            </a:extLst>
          </p:cNvPr>
          <p:cNvSpPr/>
          <p:nvPr/>
        </p:nvSpPr>
        <p:spPr>
          <a:xfrm>
            <a:off x="217560" y="883570"/>
            <a:ext cx="407308" cy="10181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545" dirty="0">
              <a:solidFill>
                <a:srgbClr val="0070C0"/>
              </a:solidFill>
            </a:endParaRPr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EC1B1C81-6811-D3AA-C246-85AE665CD92B}"/>
              </a:ext>
            </a:extLst>
          </p:cNvPr>
          <p:cNvCxnSpPr>
            <a:cxnSpLocks/>
          </p:cNvCxnSpPr>
          <p:nvPr/>
        </p:nvCxnSpPr>
        <p:spPr>
          <a:xfrm>
            <a:off x="0" y="571691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>
            <a:extLst>
              <a:ext uri="{FF2B5EF4-FFF2-40B4-BE49-F238E27FC236}">
                <a16:creationId xmlns:a16="http://schemas.microsoft.com/office/drawing/2014/main" id="{A41EC6D5-1DAE-C170-D6EB-A39A6AEC0C15}"/>
              </a:ext>
            </a:extLst>
          </p:cNvPr>
          <p:cNvCxnSpPr>
            <a:cxnSpLocks/>
          </p:cNvCxnSpPr>
          <p:nvPr/>
        </p:nvCxnSpPr>
        <p:spPr>
          <a:xfrm>
            <a:off x="7782831" y="727358"/>
            <a:ext cx="0" cy="487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>
            <a:extLst>
              <a:ext uri="{FF2B5EF4-FFF2-40B4-BE49-F238E27FC236}">
                <a16:creationId xmlns:a16="http://schemas.microsoft.com/office/drawing/2014/main" id="{807039A6-CF3B-3263-C73F-076B5674590B}"/>
              </a:ext>
            </a:extLst>
          </p:cNvPr>
          <p:cNvCxnSpPr>
            <a:cxnSpLocks/>
          </p:cNvCxnSpPr>
          <p:nvPr/>
        </p:nvCxnSpPr>
        <p:spPr>
          <a:xfrm>
            <a:off x="1072810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>
            <a:extLst>
              <a:ext uri="{FF2B5EF4-FFF2-40B4-BE49-F238E27FC236}">
                <a16:creationId xmlns:a16="http://schemas.microsoft.com/office/drawing/2014/main" id="{7F553BEC-B8BF-7C7F-4558-1596285FD4C7}"/>
              </a:ext>
            </a:extLst>
          </p:cNvPr>
          <p:cNvCxnSpPr>
            <a:cxnSpLocks/>
          </p:cNvCxnSpPr>
          <p:nvPr/>
        </p:nvCxnSpPr>
        <p:spPr>
          <a:xfrm>
            <a:off x="12784143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>
            <a:extLst>
              <a:ext uri="{FF2B5EF4-FFF2-40B4-BE49-F238E27FC236}">
                <a16:creationId xmlns:a16="http://schemas.microsoft.com/office/drawing/2014/main" id="{C5A74044-5C28-55C0-6664-36CC74E53CCD}"/>
              </a:ext>
            </a:extLst>
          </p:cNvPr>
          <p:cNvCxnSpPr>
            <a:cxnSpLocks/>
          </p:cNvCxnSpPr>
          <p:nvPr/>
        </p:nvCxnSpPr>
        <p:spPr>
          <a:xfrm>
            <a:off x="7559669" y="72739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ZoneTexte 200">
            <a:extLst>
              <a:ext uri="{FF2B5EF4-FFF2-40B4-BE49-F238E27FC236}">
                <a16:creationId xmlns:a16="http://schemas.microsoft.com/office/drawing/2014/main" id="{BD82EB64-0427-16BA-C102-CDEEC8D1C45B}"/>
              </a:ext>
            </a:extLst>
          </p:cNvPr>
          <p:cNvSpPr txBox="1"/>
          <p:nvPr/>
        </p:nvSpPr>
        <p:spPr>
          <a:xfrm>
            <a:off x="8305108" y="393991"/>
            <a:ext cx="1912425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Action à tester</a:t>
            </a: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id="{51DFC7A8-F389-5082-9274-4465AB522489}"/>
              </a:ext>
            </a:extLst>
          </p:cNvPr>
          <p:cNvSpPr txBox="1"/>
          <p:nvPr/>
        </p:nvSpPr>
        <p:spPr>
          <a:xfrm>
            <a:off x="10871706" y="393991"/>
            <a:ext cx="1708330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Résultat attendu</a:t>
            </a: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79A5174F-D1A1-DAFE-A2EB-240E9D576498}"/>
              </a:ext>
            </a:extLst>
          </p:cNvPr>
          <p:cNvSpPr txBox="1"/>
          <p:nvPr/>
        </p:nvSpPr>
        <p:spPr>
          <a:xfrm>
            <a:off x="12830741" y="395612"/>
            <a:ext cx="2243409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 Qui          </a:t>
            </a:r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Début/</a:t>
            </a:r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fin      </a:t>
            </a:r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OK/KO</a:t>
            </a:r>
          </a:p>
        </p:txBody>
      </p:sp>
      <p:cxnSp>
        <p:nvCxnSpPr>
          <p:cNvPr id="204" name="Connecteur droit 203">
            <a:extLst>
              <a:ext uri="{FF2B5EF4-FFF2-40B4-BE49-F238E27FC236}">
                <a16:creationId xmlns:a16="http://schemas.microsoft.com/office/drawing/2014/main" id="{D299DC4D-18CC-6226-53B2-DC16CEC994FD}"/>
              </a:ext>
            </a:extLst>
          </p:cNvPr>
          <p:cNvCxnSpPr>
            <a:cxnSpLocks/>
          </p:cNvCxnSpPr>
          <p:nvPr/>
        </p:nvCxnSpPr>
        <p:spPr>
          <a:xfrm>
            <a:off x="1439455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FD3779DC-78AF-D161-49E1-30A8074B1BA8}"/>
              </a:ext>
            </a:extLst>
          </p:cNvPr>
          <p:cNvCxnSpPr>
            <a:cxnSpLocks/>
          </p:cNvCxnSpPr>
          <p:nvPr/>
        </p:nvCxnSpPr>
        <p:spPr>
          <a:xfrm>
            <a:off x="13541835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182CB5AB-AF12-0702-A802-0297DA1DCA2E}"/>
              </a:ext>
            </a:extLst>
          </p:cNvPr>
          <p:cNvCxnSpPr>
            <a:cxnSpLocks/>
          </p:cNvCxnSpPr>
          <p:nvPr/>
        </p:nvCxnSpPr>
        <p:spPr>
          <a:xfrm>
            <a:off x="-1760" y="6571469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92831464-70D6-EBFF-7BCC-AAC55D42E430}"/>
              </a:ext>
            </a:extLst>
          </p:cNvPr>
          <p:cNvGrpSpPr/>
          <p:nvPr/>
        </p:nvGrpSpPr>
        <p:grpSpPr>
          <a:xfrm>
            <a:off x="-1760" y="371759"/>
            <a:ext cx="7587384" cy="10319237"/>
            <a:chOff x="-1760" y="371759"/>
            <a:chExt cx="7587384" cy="10319237"/>
          </a:xfrm>
        </p:grpSpPr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925E777A-1E9E-0D3B-D827-DE6E76BADC29}"/>
                </a:ext>
              </a:extLst>
            </p:cNvPr>
            <p:cNvSpPr txBox="1"/>
            <p:nvPr/>
          </p:nvSpPr>
          <p:spPr>
            <a:xfrm>
              <a:off x="0" y="5434755"/>
              <a:ext cx="2105767" cy="276832"/>
            </a:xfrm>
            <a:prstGeom prst="rect">
              <a:avLst/>
            </a:prstGeom>
            <a:noFill/>
          </p:spPr>
          <p:txBody>
            <a:bodyPr wrap="square" lIns="50908" tIns="50908" rIns="50908" bIns="50908" rtlCol="0" anchor="ctr">
              <a:spAutoFit/>
            </a:bodyPr>
            <a:lstStyle/>
            <a:p>
              <a:r>
                <a:rPr lang="fr-FR" sz="1131" b="1" dirty="0">
                  <a:solidFill>
                    <a:srgbClr val="0070C0"/>
                  </a:solidFill>
                  <a:latin typeface="Abadi" panose="020B0604020104020204" pitchFamily="34" charset="0"/>
                </a:rPr>
                <a:t>#   Hypothèse de cause</a:t>
              </a:r>
            </a:p>
          </p:txBody>
        </p: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1A28C4D6-EB1C-BC1E-0DE2-3456EA0D9C0F}"/>
                </a:ext>
              </a:extLst>
            </p:cNvPr>
            <p:cNvSpPr txBox="1"/>
            <p:nvPr/>
          </p:nvSpPr>
          <p:spPr>
            <a:xfrm>
              <a:off x="2920384" y="5434755"/>
              <a:ext cx="3942664" cy="276832"/>
            </a:xfrm>
            <a:prstGeom prst="rect">
              <a:avLst/>
            </a:prstGeom>
            <a:noFill/>
          </p:spPr>
          <p:txBody>
            <a:bodyPr wrap="square" lIns="50908" tIns="50908" rIns="50908" bIns="50908" rtlCol="0" anchor="ctr">
              <a:spAutoFit/>
            </a:bodyPr>
            <a:lstStyle/>
            <a:p>
              <a:pPr algn="ctr"/>
              <a:r>
                <a:rPr lang="fr-FR" sz="1131" b="1" dirty="0">
                  <a:solidFill>
                    <a:srgbClr val="0070C0"/>
                  </a:solidFill>
                  <a:latin typeface="Abadi" panose="020B0604020104020204" pitchFamily="34" charset="0"/>
                </a:rPr>
                <a:t>Comment l’hypothèse peut-elle être validée? + Observations</a:t>
              </a:r>
            </a:p>
          </p:txBody>
        </p:sp>
        <p:sp>
          <p:nvSpPr>
            <p:cNvPr id="184" name="ZoneTexte 183">
              <a:extLst>
                <a:ext uri="{FF2B5EF4-FFF2-40B4-BE49-F238E27FC236}">
                  <a16:creationId xmlns:a16="http://schemas.microsoft.com/office/drawing/2014/main" id="{C1A09985-E36D-5CC0-64C1-DB74B596B399}"/>
                </a:ext>
              </a:extLst>
            </p:cNvPr>
            <p:cNvSpPr txBox="1"/>
            <p:nvPr/>
          </p:nvSpPr>
          <p:spPr>
            <a:xfrm>
              <a:off x="6863050" y="5434755"/>
              <a:ext cx="722574" cy="276832"/>
            </a:xfrm>
            <a:prstGeom prst="rect">
              <a:avLst/>
            </a:prstGeom>
            <a:noFill/>
          </p:spPr>
          <p:txBody>
            <a:bodyPr wrap="square" lIns="50908" tIns="50908" rIns="50908" bIns="50908" rtlCol="0" anchor="ctr">
              <a:spAutoFit/>
            </a:bodyPr>
            <a:lstStyle/>
            <a:p>
              <a:pPr algn="ctr"/>
              <a:r>
                <a:rPr lang="fr-FR" sz="1131" b="1" dirty="0">
                  <a:solidFill>
                    <a:srgbClr val="0070C0"/>
                  </a:solidFill>
                  <a:latin typeface="Abadi" panose="020B0604020104020204" pitchFamily="34" charset="0"/>
                </a:rPr>
                <a:t>OK/KO?</a:t>
              </a:r>
            </a:p>
          </p:txBody>
        </p: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74843429-3388-4A48-BBE9-39ECBD02D543}"/>
                </a:ext>
              </a:extLst>
            </p:cNvPr>
            <p:cNvGrpSpPr/>
            <p:nvPr/>
          </p:nvGrpSpPr>
          <p:grpSpPr>
            <a:xfrm>
              <a:off x="-1760" y="371759"/>
              <a:ext cx="7561429" cy="10319237"/>
              <a:chOff x="-1760" y="371759"/>
              <a:chExt cx="7561429" cy="10319237"/>
            </a:xfrm>
          </p:grpSpPr>
          <p:cxnSp>
            <p:nvCxnSpPr>
              <p:cNvPr id="2" name="Connecteur droit 1">
                <a:extLst>
                  <a:ext uri="{FF2B5EF4-FFF2-40B4-BE49-F238E27FC236}">
                    <a16:creationId xmlns:a16="http://schemas.microsoft.com/office/drawing/2014/main" id="{DF7681E8-E39E-456B-9C41-64A8FC1213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57909" y="371759"/>
                <a:ext cx="0" cy="10319236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" name="Connecteur droit 2">
                <a:extLst>
                  <a:ext uri="{FF2B5EF4-FFF2-40B4-BE49-F238E27FC236}">
                    <a16:creationId xmlns:a16="http://schemas.microsoft.com/office/drawing/2014/main" id="{743E6B3A-5CAF-18F5-B14E-DBA7DFA546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438207"/>
                <a:ext cx="7559669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cteur droit 179">
                <a:extLst>
                  <a:ext uri="{FF2B5EF4-FFF2-40B4-BE49-F238E27FC236}">
                    <a16:creationId xmlns:a16="http://schemas.microsoft.com/office/drawing/2014/main" id="{CEB84F00-696F-6983-A95A-DC9BDD6AED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162" y="5438516"/>
                <a:ext cx="0" cy="52524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cteur droit 180">
                <a:extLst>
                  <a:ext uri="{FF2B5EF4-FFF2-40B4-BE49-F238E27FC236}">
                    <a16:creationId xmlns:a16="http://schemas.microsoft.com/office/drawing/2014/main" id="{7E794F50-9E92-0EDD-E70B-B00D5C8956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7487" y="5438516"/>
                <a:ext cx="0" cy="52524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cteur droit 186">
                <a:extLst>
                  <a:ext uri="{FF2B5EF4-FFF2-40B4-BE49-F238E27FC236}">
                    <a16:creationId xmlns:a16="http://schemas.microsoft.com/office/drawing/2014/main" id="{6464E446-845F-569A-000F-7CB0C07D45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58300" y="5438516"/>
                <a:ext cx="0" cy="52524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cteur droit 218">
                <a:extLst>
                  <a:ext uri="{FF2B5EF4-FFF2-40B4-BE49-F238E27FC236}">
                    <a16:creationId xmlns:a16="http://schemas.microsoft.com/office/drawing/2014/main" id="{EAF080FF-E562-51E6-032B-36F7BA0968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760" y="10663582"/>
                <a:ext cx="7559669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96CD660-497A-45C4-6D35-3010DDEC1C3E}"/>
              </a:ext>
            </a:extLst>
          </p:cNvPr>
          <p:cNvCxnSpPr>
            <a:cxnSpLocks/>
          </p:cNvCxnSpPr>
          <p:nvPr/>
        </p:nvCxnSpPr>
        <p:spPr>
          <a:xfrm>
            <a:off x="7551262" y="194884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93F75D97-B428-4A33-6D35-5E12E400D789}"/>
              </a:ext>
            </a:extLst>
          </p:cNvPr>
          <p:cNvCxnSpPr>
            <a:cxnSpLocks/>
          </p:cNvCxnSpPr>
          <p:nvPr/>
        </p:nvCxnSpPr>
        <p:spPr>
          <a:xfrm>
            <a:off x="7551262" y="1338122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0A7C0E4E-4925-482D-D210-B2479E69B992}"/>
              </a:ext>
            </a:extLst>
          </p:cNvPr>
          <p:cNvCxnSpPr>
            <a:cxnSpLocks/>
          </p:cNvCxnSpPr>
          <p:nvPr/>
        </p:nvCxnSpPr>
        <p:spPr>
          <a:xfrm>
            <a:off x="7545583" y="378101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03473899-93E5-EA0B-9EB9-7DB7E553D08E}"/>
              </a:ext>
            </a:extLst>
          </p:cNvPr>
          <p:cNvCxnSpPr>
            <a:cxnSpLocks/>
          </p:cNvCxnSpPr>
          <p:nvPr/>
        </p:nvCxnSpPr>
        <p:spPr>
          <a:xfrm>
            <a:off x="7570793" y="4391742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cteur droit 234">
            <a:extLst>
              <a:ext uri="{FF2B5EF4-FFF2-40B4-BE49-F238E27FC236}">
                <a16:creationId xmlns:a16="http://schemas.microsoft.com/office/drawing/2014/main" id="{07A0B480-A440-EDDB-79A8-C183E312B26F}"/>
              </a:ext>
            </a:extLst>
          </p:cNvPr>
          <p:cNvCxnSpPr>
            <a:cxnSpLocks/>
          </p:cNvCxnSpPr>
          <p:nvPr/>
        </p:nvCxnSpPr>
        <p:spPr>
          <a:xfrm>
            <a:off x="7555759" y="3170294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80F3DFD6-6B95-0557-D986-7044C5DC7193}"/>
              </a:ext>
            </a:extLst>
          </p:cNvPr>
          <p:cNvCxnSpPr>
            <a:cxnSpLocks/>
          </p:cNvCxnSpPr>
          <p:nvPr/>
        </p:nvCxnSpPr>
        <p:spPr>
          <a:xfrm>
            <a:off x="7570793" y="500246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4890DEE5-7027-FF03-4023-4F2589137C3E}"/>
              </a:ext>
            </a:extLst>
          </p:cNvPr>
          <p:cNvCxnSpPr>
            <a:cxnSpLocks/>
          </p:cNvCxnSpPr>
          <p:nvPr/>
        </p:nvCxnSpPr>
        <p:spPr>
          <a:xfrm>
            <a:off x="-1284" y="321564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cteur droit 321">
            <a:extLst>
              <a:ext uri="{FF2B5EF4-FFF2-40B4-BE49-F238E27FC236}">
                <a16:creationId xmlns:a16="http://schemas.microsoft.com/office/drawing/2014/main" id="{88A3C80F-5861-951B-E662-C241699FB3B7}"/>
              </a:ext>
            </a:extLst>
          </p:cNvPr>
          <p:cNvCxnSpPr>
            <a:cxnSpLocks/>
          </p:cNvCxnSpPr>
          <p:nvPr/>
        </p:nvCxnSpPr>
        <p:spPr>
          <a:xfrm>
            <a:off x="2621192" y="670856"/>
            <a:ext cx="0" cy="2341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DCB6F2F-2208-E776-C39A-301A7DBE5D49}"/>
              </a:ext>
            </a:extLst>
          </p:cNvPr>
          <p:cNvSpPr txBox="1"/>
          <p:nvPr/>
        </p:nvSpPr>
        <p:spPr>
          <a:xfrm>
            <a:off x="7611432" y="5630711"/>
            <a:ext cx="1111970" cy="261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Résultats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F219BC5-97D4-013B-B73D-C0E266EB8452}"/>
              </a:ext>
            </a:extLst>
          </p:cNvPr>
          <p:cNvCxnSpPr>
            <a:cxnSpLocks/>
          </p:cNvCxnSpPr>
          <p:nvPr/>
        </p:nvCxnSpPr>
        <p:spPr>
          <a:xfrm>
            <a:off x="7559669" y="7687925"/>
            <a:ext cx="755968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6C43EDC-D398-9E70-16CA-AA91591D93A7}"/>
              </a:ext>
            </a:extLst>
          </p:cNvPr>
          <p:cNvCxnSpPr>
            <a:cxnSpLocks/>
          </p:cNvCxnSpPr>
          <p:nvPr/>
        </p:nvCxnSpPr>
        <p:spPr>
          <a:xfrm>
            <a:off x="7557897" y="5613190"/>
            <a:ext cx="755968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73EEA334-21B2-2436-9B9C-44CBDE524FD6}"/>
              </a:ext>
            </a:extLst>
          </p:cNvPr>
          <p:cNvCxnSpPr>
            <a:cxnSpLocks/>
          </p:cNvCxnSpPr>
          <p:nvPr/>
        </p:nvCxnSpPr>
        <p:spPr>
          <a:xfrm>
            <a:off x="7555759" y="2559570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339F5570-6329-D2A3-E6B8-09AE0CDEEBAC}"/>
              </a:ext>
            </a:extLst>
          </p:cNvPr>
          <p:cNvCxnSpPr>
            <a:cxnSpLocks/>
          </p:cNvCxnSpPr>
          <p:nvPr/>
        </p:nvCxnSpPr>
        <p:spPr>
          <a:xfrm>
            <a:off x="-1760" y="7571915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8E2F8136-D232-2939-A33A-AE8C76D8DD6D}"/>
              </a:ext>
            </a:extLst>
          </p:cNvPr>
          <p:cNvCxnSpPr>
            <a:cxnSpLocks/>
          </p:cNvCxnSpPr>
          <p:nvPr/>
        </p:nvCxnSpPr>
        <p:spPr>
          <a:xfrm>
            <a:off x="-1760" y="8769689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" name="Tableau 84">
            <a:extLst>
              <a:ext uri="{FF2B5EF4-FFF2-40B4-BE49-F238E27FC236}">
                <a16:creationId xmlns:a16="http://schemas.microsoft.com/office/drawing/2014/main" id="{645F36EA-20C6-A216-4E5E-4244106350CB}"/>
              </a:ext>
            </a:extLst>
          </p:cNvPr>
          <p:cNvGraphicFramePr>
            <a:graphicFrameLocks noGrp="1"/>
          </p:cNvGraphicFramePr>
          <p:nvPr/>
        </p:nvGraphicFramePr>
        <p:xfrm>
          <a:off x="7641969" y="9988350"/>
          <a:ext cx="7212619" cy="64994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1261">
                  <a:extLst>
                    <a:ext uri="{9D8B030D-6E8A-4147-A177-3AD203B41FA5}">
                      <a16:colId xmlns:a16="http://schemas.microsoft.com/office/drawing/2014/main" val="886540285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633779562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284449126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4006661178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271314560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2799206741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718546358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83096730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696997075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491334169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935971689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474183802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908915596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896612694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596215664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960238957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603735989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982241993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170631135"/>
                    </a:ext>
                  </a:extLst>
                </a:gridCol>
              </a:tblGrid>
              <a:tr h="314662">
                <a:tc>
                  <a:txBody>
                    <a:bodyPr/>
                    <a:lstStyle/>
                    <a:p>
                      <a:r>
                        <a:rPr lang="fr-FR" sz="800" dirty="0"/>
                        <a:t>Semaines passées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4775993"/>
                  </a:ext>
                </a:extLst>
              </a:tr>
              <a:tr h="314662">
                <a:tc>
                  <a:txBody>
                    <a:bodyPr/>
                    <a:lstStyle/>
                    <a:p>
                      <a:r>
                        <a:rPr lang="fr-FR" sz="800" dirty="0"/>
                        <a:t>Pénalités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373567"/>
                  </a:ext>
                </a:extLst>
              </a:tr>
            </a:tbl>
          </a:graphicData>
        </a:graphic>
      </p:graphicFrame>
      <p:sp>
        <p:nvSpPr>
          <p:cNvPr id="86" name="Ellipse 85">
            <a:extLst>
              <a:ext uri="{FF2B5EF4-FFF2-40B4-BE49-F238E27FC236}">
                <a16:creationId xmlns:a16="http://schemas.microsoft.com/office/drawing/2014/main" id="{38AB96BA-1F7F-D4D9-47FA-555D7EB9687D}"/>
              </a:ext>
            </a:extLst>
          </p:cNvPr>
          <p:cNvSpPr/>
          <p:nvPr/>
        </p:nvSpPr>
        <p:spPr>
          <a:xfrm>
            <a:off x="7575109" y="1111444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CE16F625-C33F-0677-58FE-318F0A58683A}"/>
              </a:ext>
            </a:extLst>
          </p:cNvPr>
          <p:cNvSpPr/>
          <p:nvPr/>
        </p:nvSpPr>
        <p:spPr>
          <a:xfrm>
            <a:off x="7585730" y="1719285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F2D2CA88-2BEC-5341-16B7-6B149C9695A4}"/>
              </a:ext>
            </a:extLst>
          </p:cNvPr>
          <p:cNvSpPr/>
          <p:nvPr/>
        </p:nvSpPr>
        <p:spPr>
          <a:xfrm>
            <a:off x="7591411" y="2302977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B2ABF3F5-3DA9-0FD6-999E-BEF32A431953}"/>
              </a:ext>
            </a:extLst>
          </p:cNvPr>
          <p:cNvSpPr/>
          <p:nvPr/>
        </p:nvSpPr>
        <p:spPr>
          <a:xfrm>
            <a:off x="7571442" y="2927744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A857BC1A-1D51-CBC3-CDDE-26487DE0B895}"/>
              </a:ext>
            </a:extLst>
          </p:cNvPr>
          <p:cNvSpPr/>
          <p:nvPr/>
        </p:nvSpPr>
        <p:spPr>
          <a:xfrm>
            <a:off x="7581616" y="3549793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D1E02DD2-3F42-78D6-5FEF-BAE2BA6B0F9C}"/>
              </a:ext>
            </a:extLst>
          </p:cNvPr>
          <p:cNvSpPr/>
          <p:nvPr/>
        </p:nvSpPr>
        <p:spPr>
          <a:xfrm>
            <a:off x="7590535" y="4760125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6622A21B-58D2-62BB-6E2A-82FF6C9B7CD7}"/>
              </a:ext>
            </a:extLst>
          </p:cNvPr>
          <p:cNvSpPr/>
          <p:nvPr/>
        </p:nvSpPr>
        <p:spPr>
          <a:xfrm>
            <a:off x="7590768" y="4133896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BAE611-B2D2-F257-4A37-910F7ACB2B79}"/>
              </a:ext>
            </a:extLst>
          </p:cNvPr>
          <p:cNvSpPr/>
          <p:nvPr/>
        </p:nvSpPr>
        <p:spPr>
          <a:xfrm>
            <a:off x="227818" y="1423548"/>
            <a:ext cx="396944" cy="4781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6EF2E4-19DC-97C3-3FB8-8552441A9AAA}"/>
              </a:ext>
            </a:extLst>
          </p:cNvPr>
          <p:cNvSpPr/>
          <p:nvPr/>
        </p:nvSpPr>
        <p:spPr>
          <a:xfrm>
            <a:off x="227924" y="891750"/>
            <a:ext cx="396944" cy="5191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572E0B6-37D2-472B-808F-5ECDA99B5A2C}"/>
              </a:ext>
            </a:extLst>
          </p:cNvPr>
          <p:cNvSpPr txBox="1"/>
          <p:nvPr/>
        </p:nvSpPr>
        <p:spPr>
          <a:xfrm>
            <a:off x="737273" y="945149"/>
            <a:ext cx="19357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Trouver 2 fuites par semaine permettrait de réparer le réseau plus vite qu’il ne se détériore.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DB0EB2C-FA16-8FB9-737E-E7725CC180C2}"/>
              </a:ext>
            </a:extLst>
          </p:cNvPr>
          <p:cNvSpPr txBox="1"/>
          <p:nvPr/>
        </p:nvSpPr>
        <p:spPr>
          <a:xfrm>
            <a:off x="337804" y="332963"/>
            <a:ext cx="75933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Abadi" panose="020B0604020104020204" pitchFamily="34" charset="0"/>
              </a:rPr>
              <a:t>Le chercheur ne trouve qu’une seule fuite par semaine au lieu des deux nécessaires.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730234D-10F8-7990-B71B-ADC2A652F9CF}"/>
              </a:ext>
            </a:extLst>
          </p:cNvPr>
          <p:cNvSpPr txBox="1"/>
          <p:nvPr/>
        </p:nvSpPr>
        <p:spPr>
          <a:xfrm>
            <a:off x="2605652" y="837660"/>
            <a:ext cx="46975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Le maire passe pour un incapable devant la population. Son rendement de réseau est de seulement 68% pour 78% attendus.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6F7F4ED-168A-0DF5-D102-E6D8E44BD388}"/>
              </a:ext>
            </a:extLst>
          </p:cNvPr>
          <p:cNvSpPr txBox="1"/>
          <p:nvPr/>
        </p:nvSpPr>
        <p:spPr>
          <a:xfrm>
            <a:off x="2605652" y="1879972"/>
            <a:ext cx="50040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Le chercheur de fuite se sent impuissant car son gros investissement dans son travail ne lui permet pas d’atteindre </a:t>
            </a:r>
            <a:r>
              <a:rPr lang="fr-FR" sz="1200">
                <a:latin typeface="Abadi" panose="020B0604020104020204" pitchFamily="34" charset="0"/>
              </a:rPr>
              <a:t>ses objectifs. En l’absence de résultats, le directeur de la régie risque de perdre son emploi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6609CF4-F3BD-DA71-DFA9-AC11F089985E}"/>
              </a:ext>
            </a:extLst>
          </p:cNvPr>
          <p:cNvSpPr txBox="1"/>
          <p:nvPr/>
        </p:nvSpPr>
        <p:spPr>
          <a:xfrm>
            <a:off x="2605652" y="1411128"/>
            <a:ext cx="47037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100 k€ d’eau produite pour rien tous les ans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059C34C-2F0C-5A53-7818-ACEEC1CAEF91}"/>
              </a:ext>
            </a:extLst>
          </p:cNvPr>
          <p:cNvSpPr txBox="1"/>
          <p:nvPr/>
        </p:nvSpPr>
        <p:spPr>
          <a:xfrm>
            <a:off x="2605652" y="2735655"/>
            <a:ext cx="4729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350 m3 d’eau prélevés, traités et perdus par jour.</a:t>
            </a:r>
          </a:p>
          <a:p>
            <a:r>
              <a:rPr lang="fr-FR" sz="1200" dirty="0">
                <a:latin typeface="Abadi" panose="020B0604020104020204" pitchFamily="34" charset="0"/>
              </a:rPr>
              <a:t>A peu près de quoi remplir 51 piscines olympiques par an!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CFF3FF6-8BB7-94AF-BB90-38622EBE37F9}"/>
              </a:ext>
            </a:extLst>
          </p:cNvPr>
          <p:cNvSpPr txBox="1"/>
          <p:nvPr/>
        </p:nvSpPr>
        <p:spPr>
          <a:xfrm>
            <a:off x="274049" y="5705356"/>
            <a:ext cx="2124000" cy="82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L’analyste donnerait-il des zones de recherche en quantité ou qualité insuffisantes ?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6F11BF06-28C3-CE97-3FA4-80DF6417269D}"/>
              </a:ext>
            </a:extLst>
          </p:cNvPr>
          <p:cNvGrpSpPr/>
          <p:nvPr/>
        </p:nvGrpSpPr>
        <p:grpSpPr>
          <a:xfrm>
            <a:off x="-3233" y="5797420"/>
            <a:ext cx="293369" cy="297665"/>
            <a:chOff x="8427425" y="8065494"/>
            <a:chExt cx="495996" cy="513147"/>
          </a:xfrm>
        </p:grpSpPr>
        <p:sp>
          <p:nvSpPr>
            <p:cNvPr id="224" name="Graphique 127" descr="Épingler">
              <a:extLst>
                <a:ext uri="{FF2B5EF4-FFF2-40B4-BE49-F238E27FC236}">
                  <a16:creationId xmlns:a16="http://schemas.microsoft.com/office/drawing/2014/main" id="{F35822F7-E06D-66BF-DE5F-63D96BA25899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25" name="ZoneTexte 224">
              <a:extLst>
                <a:ext uri="{FF2B5EF4-FFF2-40B4-BE49-F238E27FC236}">
                  <a16:creationId xmlns:a16="http://schemas.microsoft.com/office/drawing/2014/main" id="{B6BFD4B3-925A-12AC-CC86-BA6608BF1EF3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1</a:t>
              </a:r>
            </a:p>
          </p:txBody>
        </p:sp>
      </p:grpSp>
      <p:grpSp>
        <p:nvGrpSpPr>
          <p:cNvPr id="226" name="Groupe 225">
            <a:extLst>
              <a:ext uri="{FF2B5EF4-FFF2-40B4-BE49-F238E27FC236}">
                <a16:creationId xmlns:a16="http://schemas.microsoft.com/office/drawing/2014/main" id="{6879F124-99CF-DAB7-F06E-7ED3FE99ECCC}"/>
              </a:ext>
            </a:extLst>
          </p:cNvPr>
          <p:cNvGrpSpPr/>
          <p:nvPr/>
        </p:nvGrpSpPr>
        <p:grpSpPr>
          <a:xfrm>
            <a:off x="1926" y="6755458"/>
            <a:ext cx="293369" cy="297665"/>
            <a:chOff x="8427425" y="8065494"/>
            <a:chExt cx="495996" cy="513147"/>
          </a:xfrm>
        </p:grpSpPr>
        <p:sp>
          <p:nvSpPr>
            <p:cNvPr id="227" name="Graphique 127" descr="Épingler">
              <a:extLst>
                <a:ext uri="{FF2B5EF4-FFF2-40B4-BE49-F238E27FC236}">
                  <a16:creationId xmlns:a16="http://schemas.microsoft.com/office/drawing/2014/main" id="{CBFA18A9-7481-8AFA-194F-EFFB884CA35B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28" name="ZoneTexte 227">
              <a:extLst>
                <a:ext uri="{FF2B5EF4-FFF2-40B4-BE49-F238E27FC236}">
                  <a16:creationId xmlns:a16="http://schemas.microsoft.com/office/drawing/2014/main" id="{EBC82256-1B72-26F4-A824-8E331973CB75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</a:t>
              </a:r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B7A6EB41-E9B0-F477-C968-EFCAFFD42306}"/>
              </a:ext>
            </a:extLst>
          </p:cNvPr>
          <p:cNvGrpSpPr/>
          <p:nvPr/>
        </p:nvGrpSpPr>
        <p:grpSpPr>
          <a:xfrm>
            <a:off x="-27564" y="7727084"/>
            <a:ext cx="293369" cy="297665"/>
            <a:chOff x="8427425" y="8065494"/>
            <a:chExt cx="495996" cy="513147"/>
          </a:xfrm>
        </p:grpSpPr>
        <p:sp>
          <p:nvSpPr>
            <p:cNvPr id="230" name="Graphique 127" descr="Épingler">
              <a:extLst>
                <a:ext uri="{FF2B5EF4-FFF2-40B4-BE49-F238E27FC236}">
                  <a16:creationId xmlns:a16="http://schemas.microsoft.com/office/drawing/2014/main" id="{05F51877-A764-45D9-928F-BA849548BBE9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4C02EA80-7F8A-D1E5-8BE8-8FEFAEE8A4C3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232" name="Groupe 231">
            <a:extLst>
              <a:ext uri="{FF2B5EF4-FFF2-40B4-BE49-F238E27FC236}">
                <a16:creationId xmlns:a16="http://schemas.microsoft.com/office/drawing/2014/main" id="{47EE2990-E6CC-3EB6-EDEB-B87A8200DF47}"/>
              </a:ext>
            </a:extLst>
          </p:cNvPr>
          <p:cNvGrpSpPr/>
          <p:nvPr/>
        </p:nvGrpSpPr>
        <p:grpSpPr>
          <a:xfrm>
            <a:off x="-1685" y="9221198"/>
            <a:ext cx="293369" cy="297665"/>
            <a:chOff x="8427425" y="8065494"/>
            <a:chExt cx="495996" cy="513147"/>
          </a:xfrm>
        </p:grpSpPr>
        <p:sp>
          <p:nvSpPr>
            <p:cNvPr id="233" name="Graphique 127" descr="Épingler">
              <a:extLst>
                <a:ext uri="{FF2B5EF4-FFF2-40B4-BE49-F238E27FC236}">
                  <a16:creationId xmlns:a16="http://schemas.microsoft.com/office/drawing/2014/main" id="{FD7260CC-6989-0E20-0DDC-F1CDE361797A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34" name="ZoneTexte 233">
              <a:extLst>
                <a:ext uri="{FF2B5EF4-FFF2-40B4-BE49-F238E27FC236}">
                  <a16:creationId xmlns:a16="http://schemas.microsoft.com/office/drawing/2014/main" id="{CC22F798-0079-46A4-5900-20381F727740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sp>
        <p:nvSpPr>
          <p:cNvPr id="236" name="ZoneTexte 235">
            <a:extLst>
              <a:ext uri="{FF2B5EF4-FFF2-40B4-BE49-F238E27FC236}">
                <a16:creationId xmlns:a16="http://schemas.microsoft.com/office/drawing/2014/main" id="{016F39BB-2173-8F06-D63C-5B8F72BDCE57}"/>
              </a:ext>
            </a:extLst>
          </p:cNvPr>
          <p:cNvSpPr txBox="1"/>
          <p:nvPr/>
        </p:nvSpPr>
        <p:spPr>
          <a:xfrm>
            <a:off x="274049" y="6678130"/>
            <a:ext cx="2124000" cy="828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Le chercheur de fuite prend-il trop de temps sur une recherche ?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237" name="ZoneTexte 236">
            <a:extLst>
              <a:ext uri="{FF2B5EF4-FFF2-40B4-BE49-F238E27FC236}">
                <a16:creationId xmlns:a16="http://schemas.microsoft.com/office/drawing/2014/main" id="{FA2F6BE0-5DD9-662B-A7DC-A425079CB0B9}"/>
              </a:ext>
            </a:extLst>
          </p:cNvPr>
          <p:cNvSpPr txBox="1"/>
          <p:nvPr/>
        </p:nvSpPr>
        <p:spPr>
          <a:xfrm>
            <a:off x="274049" y="7740338"/>
            <a:ext cx="2124000" cy="4420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Les zones de recherche sont-elles accessibles?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3A823298-7716-BA43-F5F5-C30D8B0E0257}"/>
              </a:ext>
            </a:extLst>
          </p:cNvPr>
          <p:cNvSpPr txBox="1"/>
          <p:nvPr/>
        </p:nvSpPr>
        <p:spPr>
          <a:xfrm>
            <a:off x="274049" y="9154507"/>
            <a:ext cx="2124000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Le chercheur de fuites passe-t-il assez de temps à chercher des fuites?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1C4906C6-FC8D-D859-9C3D-C70DCD25908B}"/>
              </a:ext>
            </a:extLst>
          </p:cNvPr>
          <p:cNvSpPr txBox="1"/>
          <p:nvPr/>
        </p:nvSpPr>
        <p:spPr>
          <a:xfrm>
            <a:off x="2458403" y="5696220"/>
            <a:ext cx="4500000" cy="8113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Vérifier le  </a:t>
            </a:r>
            <a:r>
              <a:rPr lang="fr-FR" sz="1200" dirty="0">
                <a:latin typeface="Abadi" panose="020B0604020104020204" pitchFamily="34" charset="0"/>
              </a:rPr>
              <a:t>stock de secteurs </a:t>
            </a:r>
            <a:r>
              <a:rPr lang="fr-FR" sz="1200">
                <a:latin typeface="Abadi" panose="020B0604020104020204" pitchFamily="34" charset="0"/>
              </a:rPr>
              <a:t>fuyards à traiter.</a:t>
            </a:r>
          </a:p>
          <a:p>
            <a:r>
              <a:rPr lang="fr-FR" sz="1200">
                <a:latin typeface="Abadi" panose="020B0604020104020204" pitchFamily="34" charset="0"/>
              </a:rPr>
              <a:t>Identifier ceux </a:t>
            </a:r>
            <a:r>
              <a:rPr lang="fr-FR" sz="1200" dirty="0">
                <a:latin typeface="Abadi" panose="020B0604020104020204" pitchFamily="34" charset="0"/>
              </a:rPr>
              <a:t>dont la qualité des infos </a:t>
            </a:r>
            <a:r>
              <a:rPr lang="fr-FR" sz="1200">
                <a:latin typeface="Abadi" panose="020B0604020104020204" pitchFamily="34" charset="0"/>
              </a:rPr>
              <a:t>est insuffisante</a:t>
            </a:r>
          </a:p>
          <a:p>
            <a:r>
              <a:rPr lang="fr-FR" sz="1200">
                <a:latin typeface="Abadi" panose="020B0604020104020204" pitchFamily="34" charset="0"/>
              </a:rPr>
              <a:t>Le chercheur de fuites a 8 secteurs en stock. Aucun n’est de qualité insuffisante pour être traité.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57F750C1-B52C-0444-DE02-3035231161DF}"/>
              </a:ext>
            </a:extLst>
          </p:cNvPr>
          <p:cNvSpPr txBox="1"/>
          <p:nvPr/>
        </p:nvSpPr>
        <p:spPr>
          <a:xfrm>
            <a:off x="2458403" y="6574123"/>
            <a:ext cx="4500000" cy="99603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Passer une journée avec lui cette </a:t>
            </a:r>
            <a:r>
              <a:rPr lang="fr-FR" sz="1200">
                <a:latin typeface="Abadi" panose="020B0604020104020204" pitchFamily="34" charset="0"/>
              </a:rPr>
              <a:t>semaine. </a:t>
            </a:r>
          </a:p>
          <a:p>
            <a:r>
              <a:rPr lang="fr-FR" sz="1200">
                <a:latin typeface="Abadi" panose="020B0604020104020204" pitchFamily="34" charset="0"/>
              </a:rPr>
              <a:t>La recherche de fuite prend environ 1 à 2 jours.</a:t>
            </a:r>
          </a:p>
          <a:p>
            <a:r>
              <a:rPr lang="fr-FR" sz="1200">
                <a:latin typeface="Abadi" panose="020B0604020104020204" pitchFamily="34" charset="0"/>
              </a:rPr>
              <a:t>Le chercheur de fuites ne décroche jamais quand le téléphone sonne. </a:t>
            </a:r>
          </a:p>
          <a:p>
            <a:r>
              <a:rPr lang="fr-FR" sz="1200">
                <a:latin typeface="Abadi" panose="020B0604020104020204" pitchFamily="34" charset="0"/>
              </a:rPr>
              <a:t>Pourtant, le téléphone sonne souvent!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08CFC28C-3C96-102A-A14F-118D8C04EE4C}"/>
              </a:ext>
            </a:extLst>
          </p:cNvPr>
          <p:cNvSpPr txBox="1"/>
          <p:nvPr/>
        </p:nvSpPr>
        <p:spPr>
          <a:xfrm>
            <a:off x="2458403" y="7597517"/>
            <a:ext cx="4500000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Le chercheur de fuite note les secteurs fuyards inaccessibles</a:t>
            </a:r>
          </a:p>
          <a:p>
            <a:r>
              <a:rPr lang="fr-FR" sz="1200">
                <a:latin typeface="Abadi" panose="020B0604020104020204" pitchFamily="34" charset="0"/>
              </a:rPr>
              <a:t>Le </a:t>
            </a:r>
            <a:r>
              <a:rPr lang="fr-FR" sz="1200" dirty="0">
                <a:latin typeface="Abadi" panose="020B0604020104020204" pitchFamily="34" charset="0"/>
              </a:rPr>
              <a:t>propriétaire du Chais Relideur refuse l’accès à son </a:t>
            </a:r>
            <a:r>
              <a:rPr lang="fr-FR" sz="1200">
                <a:latin typeface="Abadi" panose="020B0604020104020204" pitchFamily="34" charset="0"/>
              </a:rPr>
              <a:t>vignoble.</a:t>
            </a:r>
          </a:p>
          <a:p>
            <a:r>
              <a:rPr lang="fr-FR" sz="1200" i="1">
                <a:latin typeface="Abadi" panose="020B0604020104020204" pitchFamily="34" charset="0"/>
              </a:rPr>
              <a:t>Car il craint pour ses vignes. Car il ignore que la recherche se fait avec un chien. Car ne lui a jamais expliqué. </a:t>
            </a:r>
          </a:p>
          <a:p>
            <a:r>
              <a:rPr lang="fr-FR" sz="1200" i="1">
                <a:latin typeface="Abadi" panose="020B0604020104020204" pitchFamily="34" charset="0"/>
              </a:rPr>
              <a:t>Car Il ignore que le réseau passe sous le chemin. Car personne ne l'a informé.</a:t>
            </a:r>
            <a:endParaRPr lang="fr-FR" sz="1200" i="1" dirty="0">
              <a:latin typeface="Abadi" panose="020B0604020104020204" pitchFamily="34" charset="0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359DAE9A-0103-FECC-1311-24DDB012A60F}"/>
              </a:ext>
            </a:extLst>
          </p:cNvPr>
          <p:cNvSpPr txBox="1"/>
          <p:nvPr/>
        </p:nvSpPr>
        <p:spPr>
          <a:xfrm>
            <a:off x="2458403" y="8767518"/>
            <a:ext cx="4500000" cy="1800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Le chercheur de fuite bâtonne ses différentes activités et leur durée</a:t>
            </a:r>
          </a:p>
          <a:p>
            <a:r>
              <a:rPr lang="fr-FR" sz="1200">
                <a:latin typeface="Abadi" panose="020B0604020104020204" pitchFamily="34" charset="0"/>
              </a:rPr>
              <a:t>Il </a:t>
            </a:r>
            <a:r>
              <a:rPr lang="fr-FR" sz="1200" dirty="0">
                <a:latin typeface="Abadi" panose="020B0604020104020204" pitchFamily="34" charset="0"/>
              </a:rPr>
              <a:t>passe 80% de son temps à répondre à des sollicitations </a:t>
            </a:r>
            <a:r>
              <a:rPr lang="fr-FR" sz="1200">
                <a:latin typeface="Abadi" panose="020B0604020104020204" pitchFamily="34" charset="0"/>
              </a:rPr>
              <a:t>téléphoniques.</a:t>
            </a:r>
          </a:p>
          <a:p>
            <a:r>
              <a:rPr lang="fr-FR" sz="1200" i="1">
                <a:latin typeface="Abadi" panose="020B0604020104020204" pitchFamily="34" charset="0"/>
              </a:rPr>
              <a:t>Les abonnés l’appellent, lui, plutôt que le responsable client.</a:t>
            </a:r>
          </a:p>
          <a:p>
            <a:r>
              <a:rPr lang="fr-FR" sz="1200" i="1">
                <a:latin typeface="Abadi" panose="020B0604020104020204" pitchFamily="34" charset="0"/>
              </a:rPr>
              <a:t>	Car ils ignorent que c’est le responsable client qui collecte et fait traiter leurs demandes</a:t>
            </a:r>
          </a:p>
          <a:p>
            <a:r>
              <a:rPr lang="fr-FR" sz="1200" i="1">
                <a:latin typeface="Abadi" panose="020B0604020104020204" pitchFamily="34" charset="0"/>
              </a:rPr>
              <a:t>Car il a donné son numéro de téléphone.</a:t>
            </a:r>
          </a:p>
          <a:p>
            <a:r>
              <a:rPr lang="fr-FR" sz="1200" i="1">
                <a:latin typeface="Abadi" panose="020B0604020104020204" pitchFamily="34" charset="0"/>
              </a:rPr>
              <a:t>	Avant, il s'occupait de tout. Il croît que c'est toujours son rôle.</a:t>
            </a:r>
            <a:endParaRPr lang="fr-FR" sz="1200" i="1" dirty="0">
              <a:latin typeface="Abadi" panose="020B0604020104020204" pitchFamily="34" charset="0"/>
            </a:endParaRPr>
          </a:p>
        </p:txBody>
      </p:sp>
      <p:pic>
        <p:nvPicPr>
          <p:cNvPr id="105" name="Graphique 104" descr="Fermer">
            <a:extLst>
              <a:ext uri="{FF2B5EF4-FFF2-40B4-BE49-F238E27FC236}">
                <a16:creationId xmlns:a16="http://schemas.microsoft.com/office/drawing/2014/main" id="{A73357AE-BF85-924F-D2C5-6F3054C8D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01551" y="5813758"/>
            <a:ext cx="694083" cy="694083"/>
          </a:xfrm>
          <a:prstGeom prst="rect">
            <a:avLst/>
          </a:prstGeom>
        </p:spPr>
      </p:pic>
      <p:pic>
        <p:nvPicPr>
          <p:cNvPr id="107" name="Graphique 106" descr="Coche">
            <a:extLst>
              <a:ext uri="{FF2B5EF4-FFF2-40B4-BE49-F238E27FC236}">
                <a16:creationId xmlns:a16="http://schemas.microsoft.com/office/drawing/2014/main" id="{CAEBE1F7-221C-C2BD-6A14-DEF6F9ED45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19267" y="7906222"/>
            <a:ext cx="552302" cy="552302"/>
          </a:xfrm>
          <a:prstGeom prst="rect">
            <a:avLst/>
          </a:prstGeom>
        </p:spPr>
      </p:pic>
      <p:pic>
        <p:nvPicPr>
          <p:cNvPr id="108" name="Graphique 107" descr="Fermer">
            <a:extLst>
              <a:ext uri="{FF2B5EF4-FFF2-40B4-BE49-F238E27FC236}">
                <a16:creationId xmlns:a16="http://schemas.microsoft.com/office/drawing/2014/main" id="{7C8EE7CE-17FB-5DFA-2D08-6F08687C5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01551" y="6747481"/>
            <a:ext cx="694083" cy="694083"/>
          </a:xfrm>
          <a:prstGeom prst="rect">
            <a:avLst/>
          </a:prstGeom>
        </p:spPr>
      </p:pic>
      <p:pic>
        <p:nvPicPr>
          <p:cNvPr id="109" name="Graphique 108" descr="Coche">
            <a:extLst>
              <a:ext uri="{FF2B5EF4-FFF2-40B4-BE49-F238E27FC236}">
                <a16:creationId xmlns:a16="http://schemas.microsoft.com/office/drawing/2014/main" id="{DF9CB255-EE25-D3A0-09AF-3DA962585F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91948" y="9498197"/>
            <a:ext cx="552302" cy="55230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0D3D486-CD27-2532-A6E0-7A954D4B0C08}"/>
              </a:ext>
            </a:extLst>
          </p:cNvPr>
          <p:cNvSpPr txBox="1"/>
          <p:nvPr/>
        </p:nvSpPr>
        <p:spPr>
          <a:xfrm>
            <a:off x="7782831" y="744363"/>
            <a:ext cx="2941806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propriétaire du Chais Relideur ignore que la recherche de fuite se fait avec un chien.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F63F2F0-3F0F-ED52-B303-01F9B48B640C}"/>
              </a:ext>
            </a:extLst>
          </p:cNvPr>
          <p:cNvSpPr txBox="1"/>
          <p:nvPr/>
        </p:nvSpPr>
        <p:spPr>
          <a:xfrm>
            <a:off x="10724761" y="736486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propriétaire du Chais Relideur accepte l’accès à son vignoble.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3833AED-EEA0-4BBF-07A6-051E3F0CAC57}"/>
              </a:ext>
            </a:extLst>
          </p:cNvPr>
          <p:cNvSpPr txBox="1"/>
          <p:nvPr/>
        </p:nvSpPr>
        <p:spPr>
          <a:xfrm>
            <a:off x="10724761" y="1348238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propriétaire du Chais Relideur accepte l’accès à son vignoble.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DAC54533-6356-F0C2-2E1F-712BCC3DE0B2}"/>
              </a:ext>
            </a:extLst>
          </p:cNvPr>
          <p:cNvSpPr txBox="1"/>
          <p:nvPr/>
        </p:nvSpPr>
        <p:spPr>
          <a:xfrm>
            <a:off x="7782831" y="1351230"/>
            <a:ext cx="2941806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propriétaire du Chais Relideur ignore que le réseau passe sous le chemin et non sous ses vignes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93E4DF47-F6BC-0C88-7BE7-1E3C0AD995A9}"/>
              </a:ext>
            </a:extLst>
          </p:cNvPr>
          <p:cNvSpPr txBox="1"/>
          <p:nvPr/>
        </p:nvSpPr>
        <p:spPr>
          <a:xfrm>
            <a:off x="7782831" y="1057512"/>
            <a:ext cx="2941806" cy="196389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 dirty="0">
                <a:latin typeface="Abadi" panose="020B0604020104020204" pitchFamily="34" charset="0"/>
              </a:rPr>
              <a:t>Lui montrer la vidéo montrant la recherche de fuite avec un chien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BC6E2092-1561-7AEC-4857-2D9B3441C9F3}"/>
              </a:ext>
            </a:extLst>
          </p:cNvPr>
          <p:cNvSpPr txBox="1"/>
          <p:nvPr/>
        </p:nvSpPr>
        <p:spPr>
          <a:xfrm>
            <a:off x="7782831" y="1725259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 dirty="0">
                <a:latin typeface="Abadi" panose="020B0604020104020204" pitchFamily="34" charset="0"/>
              </a:rPr>
              <a:t>Lui montrer le plan du réseau d’adduction d’eau potable</a:t>
            </a:r>
          </a:p>
        </p:txBody>
      </p:sp>
      <p:pic>
        <p:nvPicPr>
          <p:cNvPr id="83" name="Graphique 82" descr="Employé(e) de bureau">
            <a:extLst>
              <a:ext uri="{FF2B5EF4-FFF2-40B4-BE49-F238E27FC236}">
                <a16:creationId xmlns:a16="http://schemas.microsoft.com/office/drawing/2014/main" id="{EBD92B2B-4D5D-EB15-CFC0-DA1782C172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70770" y="823578"/>
            <a:ext cx="360000" cy="360000"/>
          </a:xfrm>
          <a:prstGeom prst="rect">
            <a:avLst/>
          </a:prstGeom>
        </p:spPr>
      </p:pic>
      <p:pic>
        <p:nvPicPr>
          <p:cNvPr id="99" name="Graphique 98" descr="Employé(e) de bureau">
            <a:extLst>
              <a:ext uri="{FF2B5EF4-FFF2-40B4-BE49-F238E27FC236}">
                <a16:creationId xmlns:a16="http://schemas.microsoft.com/office/drawing/2014/main" id="{047FEC4D-AA57-A030-4B5C-C229665927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70770" y="1408470"/>
            <a:ext cx="360000" cy="360000"/>
          </a:xfrm>
          <a:prstGeom prst="rect">
            <a:avLst/>
          </a:prstGeom>
        </p:spPr>
      </p:pic>
      <p:sp>
        <p:nvSpPr>
          <p:cNvPr id="101" name="ZoneTexte 100">
            <a:extLst>
              <a:ext uri="{FF2B5EF4-FFF2-40B4-BE49-F238E27FC236}">
                <a16:creationId xmlns:a16="http://schemas.microsoft.com/office/drawing/2014/main" id="{BEEB442C-81CD-960C-12B5-4611F09932ED}"/>
              </a:ext>
            </a:extLst>
          </p:cNvPr>
          <p:cNvSpPr txBox="1"/>
          <p:nvPr/>
        </p:nvSpPr>
        <p:spPr>
          <a:xfrm>
            <a:off x="13726895" y="751621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 dirty="0">
                <a:latin typeface="Abadi" panose="020B0604020104020204" pitchFamily="34" charset="0"/>
              </a:rPr>
              <a:t>Semaine </a:t>
            </a:r>
          </a:p>
          <a:p>
            <a:pPr algn="ctr"/>
            <a:r>
              <a:rPr lang="fr-FR" sz="700" dirty="0">
                <a:latin typeface="Abadi" panose="020B0604020104020204" pitchFamily="34" charset="0"/>
              </a:rPr>
              <a:t>5</a:t>
            </a: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3E9F3453-70C4-C1B8-2823-997B2B8612F0}"/>
              </a:ext>
            </a:extLst>
          </p:cNvPr>
          <p:cNvSpPr txBox="1"/>
          <p:nvPr/>
        </p:nvSpPr>
        <p:spPr>
          <a:xfrm>
            <a:off x="7782831" y="1940206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Les abonnés appellent directement le chercheur de fuites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FBB30134-9233-C1DE-464A-5024269E47D2}"/>
              </a:ext>
            </a:extLst>
          </p:cNvPr>
          <p:cNvSpPr txBox="1"/>
          <p:nvPr/>
        </p:nvSpPr>
        <p:spPr>
          <a:xfrm>
            <a:off x="7782831" y="2297787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 dirty="0">
                <a:latin typeface="Abadi" panose="020B0604020104020204" pitchFamily="34" charset="0"/>
              </a:rPr>
              <a:t>Donner un nouveau numéro de portable au chercheur de fuites.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1595565E-8A1E-8D2E-6320-3C2938CE5042}"/>
              </a:ext>
            </a:extLst>
          </p:cNvPr>
          <p:cNvSpPr txBox="1"/>
          <p:nvPr/>
        </p:nvSpPr>
        <p:spPr>
          <a:xfrm>
            <a:off x="7782831" y="2580222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Les abonnés appellent directement le chercheur de fuites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6A9536F6-6367-5A9F-ECF2-348361D8D31A}"/>
              </a:ext>
            </a:extLst>
          </p:cNvPr>
          <p:cNvSpPr txBox="1"/>
          <p:nvPr/>
        </p:nvSpPr>
        <p:spPr>
          <a:xfrm>
            <a:off x="7782831" y="2868913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 dirty="0">
                <a:latin typeface="Abadi" panose="020B0604020104020204" pitchFamily="34" charset="0"/>
              </a:rPr>
              <a:t>Sur le futur ancien numéro de portable du chercheur de fuites, mettre un renvoi automatique vers la ligne du responsable clients</a:t>
            </a:r>
          </a:p>
        </p:txBody>
      </p:sp>
      <p:pic>
        <p:nvPicPr>
          <p:cNvPr id="111" name="Graphique 110" descr="Employé(e) de bureau">
            <a:extLst>
              <a:ext uri="{FF2B5EF4-FFF2-40B4-BE49-F238E27FC236}">
                <a16:creationId xmlns:a16="http://schemas.microsoft.com/office/drawing/2014/main" id="{33C14961-6634-3A8F-05FC-0AFD41498E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70770" y="1993362"/>
            <a:ext cx="360000" cy="360000"/>
          </a:xfrm>
          <a:prstGeom prst="rect">
            <a:avLst/>
          </a:prstGeom>
        </p:spPr>
      </p:pic>
      <p:pic>
        <p:nvPicPr>
          <p:cNvPr id="112" name="Graphique 111" descr="Employé(e) de bureau">
            <a:extLst>
              <a:ext uri="{FF2B5EF4-FFF2-40B4-BE49-F238E27FC236}">
                <a16:creationId xmlns:a16="http://schemas.microsoft.com/office/drawing/2014/main" id="{60B87AB1-B0D6-381A-77B8-169125F674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70770" y="2578254"/>
            <a:ext cx="360000" cy="360000"/>
          </a:xfrm>
          <a:prstGeom prst="rect">
            <a:avLst/>
          </a:prstGeom>
        </p:spPr>
      </p:pic>
      <p:sp>
        <p:nvSpPr>
          <p:cNvPr id="113" name="ZoneTexte 112">
            <a:extLst>
              <a:ext uri="{FF2B5EF4-FFF2-40B4-BE49-F238E27FC236}">
                <a16:creationId xmlns:a16="http://schemas.microsoft.com/office/drawing/2014/main" id="{E0E4C3CE-2F18-7217-70D8-6E3A28C70B99}"/>
              </a:ext>
            </a:extLst>
          </p:cNvPr>
          <p:cNvSpPr txBox="1"/>
          <p:nvPr/>
        </p:nvSpPr>
        <p:spPr>
          <a:xfrm>
            <a:off x="7782831" y="3148970"/>
            <a:ext cx="2941806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chercheur de fuite n’a pas compris que son boulot est de chercher les fuites</a:t>
            </a: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D6A18466-A6B2-525D-76DB-A13E42EE00E3}"/>
              </a:ext>
            </a:extLst>
          </p:cNvPr>
          <p:cNvSpPr txBox="1"/>
          <p:nvPr/>
        </p:nvSpPr>
        <p:spPr>
          <a:xfrm>
            <a:off x="13726895" y="1362392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 dirty="0">
                <a:latin typeface="Abadi" panose="020B0604020104020204" pitchFamily="34" charset="0"/>
              </a:rPr>
              <a:t>Semaine </a:t>
            </a:r>
          </a:p>
          <a:p>
            <a:pPr algn="ctr"/>
            <a:r>
              <a:rPr lang="fr-FR" sz="700" dirty="0">
                <a:latin typeface="Abadi" panose="020B0604020104020204" pitchFamily="34" charset="0"/>
              </a:rPr>
              <a:t>5</a:t>
            </a:r>
          </a:p>
        </p:txBody>
      </p: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72E912CC-57A1-DE89-AD74-3337CC7B2FC6}"/>
              </a:ext>
            </a:extLst>
          </p:cNvPr>
          <p:cNvGrpSpPr/>
          <p:nvPr/>
        </p:nvGrpSpPr>
        <p:grpSpPr>
          <a:xfrm>
            <a:off x="7528814" y="736763"/>
            <a:ext cx="293369" cy="297665"/>
            <a:chOff x="8427425" y="8065494"/>
            <a:chExt cx="495996" cy="513147"/>
          </a:xfrm>
        </p:grpSpPr>
        <p:sp>
          <p:nvSpPr>
            <p:cNvPr id="116" name="Graphique 127" descr="Épingler">
              <a:extLst>
                <a:ext uri="{FF2B5EF4-FFF2-40B4-BE49-F238E27FC236}">
                  <a16:creationId xmlns:a16="http://schemas.microsoft.com/office/drawing/2014/main" id="{47966E90-A1B1-1050-D8A6-0F3C606F2141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BFD639CF-8221-1087-EF67-E253AAD2CBC9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7573ECB7-9648-55D4-E895-E013287191D0}"/>
              </a:ext>
            </a:extLst>
          </p:cNvPr>
          <p:cNvGrpSpPr/>
          <p:nvPr/>
        </p:nvGrpSpPr>
        <p:grpSpPr>
          <a:xfrm>
            <a:off x="7528219" y="1933705"/>
            <a:ext cx="293369" cy="297665"/>
            <a:chOff x="8427425" y="8065494"/>
            <a:chExt cx="495996" cy="513147"/>
          </a:xfrm>
        </p:grpSpPr>
        <p:sp>
          <p:nvSpPr>
            <p:cNvPr id="119" name="Graphique 127" descr="Épingler">
              <a:extLst>
                <a:ext uri="{FF2B5EF4-FFF2-40B4-BE49-F238E27FC236}">
                  <a16:creationId xmlns:a16="http://schemas.microsoft.com/office/drawing/2014/main" id="{4BFD2E48-5A83-B379-739A-E82B18C94CCB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id="{2577ADDC-623C-0AD3-6C69-770D77599F90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594BD2C0-CCC6-43E4-75E5-30BAA4D0D2D8}"/>
              </a:ext>
            </a:extLst>
          </p:cNvPr>
          <p:cNvGrpSpPr/>
          <p:nvPr/>
        </p:nvGrpSpPr>
        <p:grpSpPr>
          <a:xfrm>
            <a:off x="7528938" y="1343950"/>
            <a:ext cx="293369" cy="297665"/>
            <a:chOff x="8427425" y="8065494"/>
            <a:chExt cx="495996" cy="513147"/>
          </a:xfrm>
        </p:grpSpPr>
        <p:sp>
          <p:nvSpPr>
            <p:cNvPr id="122" name="Graphique 127" descr="Épingler">
              <a:extLst>
                <a:ext uri="{FF2B5EF4-FFF2-40B4-BE49-F238E27FC236}">
                  <a16:creationId xmlns:a16="http://schemas.microsoft.com/office/drawing/2014/main" id="{0A05D342-29CF-219E-DC20-3E972CB264F0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73D11B6B-2D74-E861-ECF8-2C3D7D925A0A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6CF7CD13-C48D-1256-BA9C-470A1061A064}"/>
              </a:ext>
            </a:extLst>
          </p:cNvPr>
          <p:cNvGrpSpPr/>
          <p:nvPr/>
        </p:nvGrpSpPr>
        <p:grpSpPr>
          <a:xfrm>
            <a:off x="7532153" y="2553629"/>
            <a:ext cx="293369" cy="297665"/>
            <a:chOff x="8427425" y="8065494"/>
            <a:chExt cx="495996" cy="513147"/>
          </a:xfrm>
        </p:grpSpPr>
        <p:sp>
          <p:nvSpPr>
            <p:cNvPr id="125" name="Graphique 127" descr="Épingler">
              <a:extLst>
                <a:ext uri="{FF2B5EF4-FFF2-40B4-BE49-F238E27FC236}">
                  <a16:creationId xmlns:a16="http://schemas.microsoft.com/office/drawing/2014/main" id="{EB749A24-5078-4223-070B-9C15BBE4BB5B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D44F4A78-266D-F156-4D46-3EFE65E82CF1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439C7270-2CB6-2614-DE69-62C674370F2F}"/>
              </a:ext>
            </a:extLst>
          </p:cNvPr>
          <p:cNvGrpSpPr/>
          <p:nvPr/>
        </p:nvGrpSpPr>
        <p:grpSpPr>
          <a:xfrm>
            <a:off x="7539502" y="3163191"/>
            <a:ext cx="293369" cy="297665"/>
            <a:chOff x="8427425" y="8065494"/>
            <a:chExt cx="495996" cy="513147"/>
          </a:xfrm>
        </p:grpSpPr>
        <p:sp>
          <p:nvSpPr>
            <p:cNvPr id="320" name="Graphique 127" descr="Épingler">
              <a:extLst>
                <a:ext uri="{FF2B5EF4-FFF2-40B4-BE49-F238E27FC236}">
                  <a16:creationId xmlns:a16="http://schemas.microsoft.com/office/drawing/2014/main" id="{38318296-744B-29B4-2ADA-FF2AE50DC9F6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321" name="ZoneTexte 320">
              <a:extLst>
                <a:ext uri="{FF2B5EF4-FFF2-40B4-BE49-F238E27FC236}">
                  <a16:creationId xmlns:a16="http://schemas.microsoft.com/office/drawing/2014/main" id="{C0758E38-DC4E-7394-DA62-B874E4EB7AAD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sp>
        <p:nvSpPr>
          <p:cNvPr id="323" name="ZoneTexte 322">
            <a:extLst>
              <a:ext uri="{FF2B5EF4-FFF2-40B4-BE49-F238E27FC236}">
                <a16:creationId xmlns:a16="http://schemas.microsoft.com/office/drawing/2014/main" id="{81EACCD6-9293-4F70-011B-66D405BD1B5C}"/>
              </a:ext>
            </a:extLst>
          </p:cNvPr>
          <p:cNvSpPr txBox="1"/>
          <p:nvPr/>
        </p:nvSpPr>
        <p:spPr>
          <a:xfrm>
            <a:off x="7782831" y="3394668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 dirty="0">
                <a:latin typeface="Abadi" panose="020B0604020104020204" pitchFamily="34" charset="0"/>
              </a:rPr>
              <a:t>Rappel du RACI de l’équipe. Le chercheur de fuites mesurera chaque semaine s’il parvient à chercher les fuites 80% de son temps</a:t>
            </a:r>
          </a:p>
        </p:txBody>
      </p:sp>
      <p:sp>
        <p:nvSpPr>
          <p:cNvPr id="324" name="ZoneTexte 323">
            <a:extLst>
              <a:ext uri="{FF2B5EF4-FFF2-40B4-BE49-F238E27FC236}">
                <a16:creationId xmlns:a16="http://schemas.microsoft.com/office/drawing/2014/main" id="{E925F32A-26DF-39D9-8ACE-1062C62DAF75}"/>
              </a:ext>
            </a:extLst>
          </p:cNvPr>
          <p:cNvSpPr txBox="1"/>
          <p:nvPr/>
        </p:nvSpPr>
        <p:spPr>
          <a:xfrm>
            <a:off x="7782831" y="4091666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 dirty="0">
                <a:latin typeface="Abadi" panose="020B0604020104020204" pitchFamily="34" charset="0"/>
              </a:rPr>
              <a:t>Mettre en place un bac rouge pour signaler tous les empêchements qu’il rencontre</a:t>
            </a:r>
          </a:p>
        </p:txBody>
      </p:sp>
      <p:grpSp>
        <p:nvGrpSpPr>
          <p:cNvPr id="326" name="Groupe 325">
            <a:extLst>
              <a:ext uri="{FF2B5EF4-FFF2-40B4-BE49-F238E27FC236}">
                <a16:creationId xmlns:a16="http://schemas.microsoft.com/office/drawing/2014/main" id="{CF9C0F31-99E9-E33E-274E-877D159415FE}"/>
              </a:ext>
            </a:extLst>
          </p:cNvPr>
          <p:cNvGrpSpPr/>
          <p:nvPr/>
        </p:nvGrpSpPr>
        <p:grpSpPr>
          <a:xfrm>
            <a:off x="7539502" y="3768019"/>
            <a:ext cx="293369" cy="297665"/>
            <a:chOff x="8427425" y="8065494"/>
            <a:chExt cx="495996" cy="513147"/>
          </a:xfrm>
        </p:grpSpPr>
        <p:sp>
          <p:nvSpPr>
            <p:cNvPr id="327" name="Graphique 127" descr="Épingler">
              <a:extLst>
                <a:ext uri="{FF2B5EF4-FFF2-40B4-BE49-F238E27FC236}">
                  <a16:creationId xmlns:a16="http://schemas.microsoft.com/office/drawing/2014/main" id="{7C31E0E6-93FD-8775-8533-05B8083A2665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328" name="ZoneTexte 327">
              <a:extLst>
                <a:ext uri="{FF2B5EF4-FFF2-40B4-BE49-F238E27FC236}">
                  <a16:creationId xmlns:a16="http://schemas.microsoft.com/office/drawing/2014/main" id="{069F956A-9FAE-1FB6-288D-ADE4256DAF2E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sp>
        <p:nvSpPr>
          <p:cNvPr id="329" name="ZoneTexte 328">
            <a:extLst>
              <a:ext uri="{FF2B5EF4-FFF2-40B4-BE49-F238E27FC236}">
                <a16:creationId xmlns:a16="http://schemas.microsoft.com/office/drawing/2014/main" id="{137728DB-CC63-A9AB-8FC4-34A91274B2E5}"/>
              </a:ext>
            </a:extLst>
          </p:cNvPr>
          <p:cNvSpPr txBox="1"/>
          <p:nvPr/>
        </p:nvSpPr>
        <p:spPr>
          <a:xfrm>
            <a:off x="7782831" y="4415741"/>
            <a:ext cx="2941806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chercheur de fuites passe 80% de son temps à répondre à des sollicitations téléphoniques</a:t>
            </a:r>
          </a:p>
        </p:txBody>
      </p:sp>
      <p:grpSp>
        <p:nvGrpSpPr>
          <p:cNvPr id="330" name="Groupe 329">
            <a:extLst>
              <a:ext uri="{FF2B5EF4-FFF2-40B4-BE49-F238E27FC236}">
                <a16:creationId xmlns:a16="http://schemas.microsoft.com/office/drawing/2014/main" id="{649DD082-60A5-2FB5-413B-7C2678B615A8}"/>
              </a:ext>
            </a:extLst>
          </p:cNvPr>
          <p:cNvGrpSpPr/>
          <p:nvPr/>
        </p:nvGrpSpPr>
        <p:grpSpPr>
          <a:xfrm>
            <a:off x="7539502" y="4389965"/>
            <a:ext cx="293369" cy="297665"/>
            <a:chOff x="8427425" y="8065494"/>
            <a:chExt cx="495996" cy="513147"/>
          </a:xfrm>
        </p:grpSpPr>
        <p:sp>
          <p:nvSpPr>
            <p:cNvPr id="331" name="Graphique 127" descr="Épingler">
              <a:extLst>
                <a:ext uri="{FF2B5EF4-FFF2-40B4-BE49-F238E27FC236}">
                  <a16:creationId xmlns:a16="http://schemas.microsoft.com/office/drawing/2014/main" id="{DF7BD99D-AA5D-B70B-4956-3DB2ABFB0FDC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332" name="ZoneTexte 331">
              <a:extLst>
                <a:ext uri="{FF2B5EF4-FFF2-40B4-BE49-F238E27FC236}">
                  <a16:creationId xmlns:a16="http://schemas.microsoft.com/office/drawing/2014/main" id="{E7365629-D3C1-C9DE-9F4D-1FE77F1F76D7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grpSp>
        <p:nvGrpSpPr>
          <p:cNvPr id="136" name="Groupe 135">
            <a:extLst>
              <a:ext uri="{FF2B5EF4-FFF2-40B4-BE49-F238E27FC236}">
                <a16:creationId xmlns:a16="http://schemas.microsoft.com/office/drawing/2014/main" id="{B62B79FF-A941-E10F-4386-2D6E844EA78B}"/>
              </a:ext>
            </a:extLst>
          </p:cNvPr>
          <p:cNvGrpSpPr/>
          <p:nvPr/>
        </p:nvGrpSpPr>
        <p:grpSpPr>
          <a:xfrm>
            <a:off x="12970770" y="3220296"/>
            <a:ext cx="360000" cy="560736"/>
            <a:chOff x="12970770" y="3173273"/>
            <a:chExt cx="360000" cy="560736"/>
          </a:xfrm>
        </p:grpSpPr>
        <p:pic>
          <p:nvPicPr>
            <p:cNvPr id="325" name="Graphique 324" descr="Employé(e) de bureau">
              <a:extLst>
                <a:ext uri="{FF2B5EF4-FFF2-40B4-BE49-F238E27FC236}">
                  <a16:creationId xmlns:a16="http://schemas.microsoft.com/office/drawing/2014/main" id="{BC3E6E05-D69E-F8AA-C100-6EE570537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970770" y="3374009"/>
              <a:ext cx="360000" cy="360000"/>
            </a:xfrm>
            <a:prstGeom prst="rect">
              <a:avLst/>
            </a:prstGeom>
          </p:spPr>
        </p:pic>
        <p:pic>
          <p:nvPicPr>
            <p:cNvPr id="333" name="Image 332">
              <a:extLst>
                <a:ext uri="{FF2B5EF4-FFF2-40B4-BE49-F238E27FC236}">
                  <a16:creationId xmlns:a16="http://schemas.microsoft.com/office/drawing/2014/main" id="{C9D73F8A-4814-FC87-5C07-66884908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3024770" y="3173273"/>
              <a:ext cx="252000" cy="252000"/>
            </a:xfrm>
            <a:prstGeom prst="rect">
              <a:avLst/>
            </a:prstGeom>
          </p:spPr>
        </p:pic>
      </p:grpSp>
      <p:pic>
        <p:nvPicPr>
          <p:cNvPr id="334" name="Image 333">
            <a:extLst>
              <a:ext uri="{FF2B5EF4-FFF2-40B4-BE49-F238E27FC236}">
                <a16:creationId xmlns:a16="http://schemas.microsoft.com/office/drawing/2014/main" id="{7A030B13-C56F-A922-E8E2-6712E1FEFD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024770" y="3948774"/>
            <a:ext cx="252000" cy="252000"/>
          </a:xfrm>
          <a:prstGeom prst="rect">
            <a:avLst/>
          </a:prstGeom>
        </p:spPr>
      </p:pic>
      <p:sp>
        <p:nvSpPr>
          <p:cNvPr id="335" name="ZoneTexte 334">
            <a:extLst>
              <a:ext uri="{FF2B5EF4-FFF2-40B4-BE49-F238E27FC236}">
                <a16:creationId xmlns:a16="http://schemas.microsoft.com/office/drawing/2014/main" id="{58CDB485-B9CC-5353-A783-E2DB788D0AF2}"/>
              </a:ext>
            </a:extLst>
          </p:cNvPr>
          <p:cNvSpPr txBox="1"/>
          <p:nvPr/>
        </p:nvSpPr>
        <p:spPr>
          <a:xfrm>
            <a:off x="7782831" y="4716611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 dirty="0">
                <a:latin typeface="Abadi" panose="020B0604020104020204" pitchFamily="34" charset="0"/>
              </a:rPr>
              <a:t>Analyse du bac rouge et recherche de contre-mesures au moins une fois par semaine</a:t>
            </a:r>
          </a:p>
        </p:txBody>
      </p:sp>
      <p:sp>
        <p:nvSpPr>
          <p:cNvPr id="336" name="ZoneTexte 335">
            <a:extLst>
              <a:ext uri="{FF2B5EF4-FFF2-40B4-BE49-F238E27FC236}">
                <a16:creationId xmlns:a16="http://schemas.microsoft.com/office/drawing/2014/main" id="{966A5D9F-974B-4956-BDDA-4456B74AA4C6}"/>
              </a:ext>
            </a:extLst>
          </p:cNvPr>
          <p:cNvSpPr txBox="1"/>
          <p:nvPr/>
        </p:nvSpPr>
        <p:spPr>
          <a:xfrm>
            <a:off x="7782831" y="3784651"/>
            <a:ext cx="2941806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chercheur de fuites passe 80% de son temps à répondre à des sollicitations téléphoniques</a:t>
            </a:r>
          </a:p>
        </p:txBody>
      </p: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D9CA1C71-F96B-756A-1B2C-EF1DFB5140E0}"/>
              </a:ext>
            </a:extLst>
          </p:cNvPr>
          <p:cNvGrpSpPr/>
          <p:nvPr/>
        </p:nvGrpSpPr>
        <p:grpSpPr>
          <a:xfrm>
            <a:off x="12970770" y="4425665"/>
            <a:ext cx="360000" cy="602197"/>
            <a:chOff x="12970770" y="4425665"/>
            <a:chExt cx="360000" cy="602197"/>
          </a:xfrm>
        </p:grpSpPr>
        <p:pic>
          <p:nvPicPr>
            <p:cNvPr id="337" name="Image 336">
              <a:extLst>
                <a:ext uri="{FF2B5EF4-FFF2-40B4-BE49-F238E27FC236}">
                  <a16:creationId xmlns:a16="http://schemas.microsoft.com/office/drawing/2014/main" id="{A402FC81-A7F2-D70E-FB2C-0CAD9609115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3024770" y="4425665"/>
              <a:ext cx="252000" cy="252000"/>
            </a:xfrm>
            <a:prstGeom prst="rect">
              <a:avLst/>
            </a:prstGeom>
          </p:spPr>
        </p:pic>
        <p:pic>
          <p:nvPicPr>
            <p:cNvPr id="338" name="Graphique 337" descr="Employé(e) de bureau">
              <a:extLst>
                <a:ext uri="{FF2B5EF4-FFF2-40B4-BE49-F238E27FC236}">
                  <a16:creationId xmlns:a16="http://schemas.microsoft.com/office/drawing/2014/main" id="{1CB96FE3-A5B7-F22A-7D6A-84525F243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970770" y="4667862"/>
              <a:ext cx="360000" cy="360000"/>
            </a:xfrm>
            <a:prstGeom prst="rect">
              <a:avLst/>
            </a:prstGeom>
          </p:spPr>
        </p:pic>
      </p:grpSp>
      <p:sp>
        <p:nvSpPr>
          <p:cNvPr id="339" name="ZoneTexte 338">
            <a:extLst>
              <a:ext uri="{FF2B5EF4-FFF2-40B4-BE49-F238E27FC236}">
                <a16:creationId xmlns:a16="http://schemas.microsoft.com/office/drawing/2014/main" id="{8EEFCFCB-417E-A5EF-437D-222C36B76E68}"/>
              </a:ext>
            </a:extLst>
          </p:cNvPr>
          <p:cNvSpPr txBox="1"/>
          <p:nvPr/>
        </p:nvSpPr>
        <p:spPr>
          <a:xfrm>
            <a:off x="13726895" y="1973163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 dirty="0">
                <a:latin typeface="Abadi" panose="020B0604020104020204" pitchFamily="34" charset="0"/>
              </a:rPr>
              <a:t>Semaine </a:t>
            </a:r>
          </a:p>
          <a:p>
            <a:pPr algn="ctr"/>
            <a:r>
              <a:rPr lang="fr-FR" sz="700" dirty="0">
                <a:latin typeface="Abadi" panose="020B0604020104020204" pitchFamily="34" charset="0"/>
              </a:rPr>
              <a:t>5</a:t>
            </a:r>
          </a:p>
        </p:txBody>
      </p:sp>
      <p:sp>
        <p:nvSpPr>
          <p:cNvPr id="340" name="ZoneTexte 339">
            <a:extLst>
              <a:ext uri="{FF2B5EF4-FFF2-40B4-BE49-F238E27FC236}">
                <a16:creationId xmlns:a16="http://schemas.microsoft.com/office/drawing/2014/main" id="{C9D61A35-2F18-2E12-A5D9-1547992626A7}"/>
              </a:ext>
            </a:extLst>
          </p:cNvPr>
          <p:cNvSpPr txBox="1"/>
          <p:nvPr/>
        </p:nvSpPr>
        <p:spPr>
          <a:xfrm>
            <a:off x="13726895" y="2583934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 dirty="0">
                <a:latin typeface="Abadi" panose="020B0604020104020204" pitchFamily="34" charset="0"/>
              </a:rPr>
              <a:t>Semaine </a:t>
            </a:r>
          </a:p>
          <a:p>
            <a:pPr algn="ctr"/>
            <a:r>
              <a:rPr lang="fr-FR" sz="700" dirty="0">
                <a:latin typeface="Abadi" panose="020B0604020104020204" pitchFamily="34" charset="0"/>
              </a:rPr>
              <a:t>5</a:t>
            </a:r>
          </a:p>
        </p:txBody>
      </p:sp>
      <p:sp>
        <p:nvSpPr>
          <p:cNvPr id="341" name="ZoneTexte 340">
            <a:extLst>
              <a:ext uri="{FF2B5EF4-FFF2-40B4-BE49-F238E27FC236}">
                <a16:creationId xmlns:a16="http://schemas.microsoft.com/office/drawing/2014/main" id="{C629C6F7-42EF-154D-01DC-E9F0E5588073}"/>
              </a:ext>
            </a:extLst>
          </p:cNvPr>
          <p:cNvSpPr txBox="1"/>
          <p:nvPr/>
        </p:nvSpPr>
        <p:spPr>
          <a:xfrm>
            <a:off x="13726895" y="3194705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 dirty="0">
                <a:latin typeface="Abadi" panose="020B0604020104020204" pitchFamily="34" charset="0"/>
              </a:rPr>
              <a:t>Semaine </a:t>
            </a:r>
          </a:p>
          <a:p>
            <a:pPr algn="ctr"/>
            <a:r>
              <a:rPr lang="fr-FR" sz="700" dirty="0">
                <a:latin typeface="Abadi" panose="020B0604020104020204" pitchFamily="34" charset="0"/>
              </a:rPr>
              <a:t>5</a:t>
            </a:r>
          </a:p>
        </p:txBody>
      </p:sp>
      <p:sp>
        <p:nvSpPr>
          <p:cNvPr id="342" name="ZoneTexte 341">
            <a:extLst>
              <a:ext uri="{FF2B5EF4-FFF2-40B4-BE49-F238E27FC236}">
                <a16:creationId xmlns:a16="http://schemas.microsoft.com/office/drawing/2014/main" id="{163A15FE-758F-7063-B895-9597533D3D7E}"/>
              </a:ext>
            </a:extLst>
          </p:cNvPr>
          <p:cNvSpPr txBox="1"/>
          <p:nvPr/>
        </p:nvSpPr>
        <p:spPr>
          <a:xfrm>
            <a:off x="13726895" y="3805476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 dirty="0">
                <a:latin typeface="Abadi" panose="020B0604020104020204" pitchFamily="34" charset="0"/>
              </a:rPr>
              <a:t>Semaine </a:t>
            </a:r>
          </a:p>
          <a:p>
            <a:pPr algn="ctr"/>
            <a:r>
              <a:rPr lang="fr-FR" sz="700" dirty="0">
                <a:latin typeface="Abadi" panose="020B0604020104020204" pitchFamily="34" charset="0"/>
              </a:rPr>
              <a:t>5 et suivantes</a:t>
            </a:r>
          </a:p>
        </p:txBody>
      </p:sp>
      <p:sp>
        <p:nvSpPr>
          <p:cNvPr id="343" name="ZoneTexte 342">
            <a:extLst>
              <a:ext uri="{FF2B5EF4-FFF2-40B4-BE49-F238E27FC236}">
                <a16:creationId xmlns:a16="http://schemas.microsoft.com/office/drawing/2014/main" id="{CC29126A-604B-B5AE-63E4-F4F809AF6C19}"/>
              </a:ext>
            </a:extLst>
          </p:cNvPr>
          <p:cNvSpPr txBox="1"/>
          <p:nvPr/>
        </p:nvSpPr>
        <p:spPr>
          <a:xfrm>
            <a:off x="10724761" y="3183494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chercheur de fuite a compris et accepté qu’il doit passer en moyenne 80% de son temps à chercher les fuites et 20% sur les tâches associées.</a:t>
            </a:r>
          </a:p>
        </p:txBody>
      </p:sp>
      <p:sp>
        <p:nvSpPr>
          <p:cNvPr id="344" name="ZoneTexte 343">
            <a:extLst>
              <a:ext uri="{FF2B5EF4-FFF2-40B4-BE49-F238E27FC236}">
                <a16:creationId xmlns:a16="http://schemas.microsoft.com/office/drawing/2014/main" id="{0A1BDC02-A207-8119-9164-BC1E2AFC7362}"/>
              </a:ext>
            </a:extLst>
          </p:cNvPr>
          <p:cNvSpPr txBox="1"/>
          <p:nvPr/>
        </p:nvSpPr>
        <p:spPr>
          <a:xfrm>
            <a:off x="10724761" y="3795246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bac rouge fait remonter les interruptions d’activité. Ces interruptions sont traitées et ne se renouvellent pas.</a:t>
            </a:r>
          </a:p>
        </p:txBody>
      </p:sp>
      <p:sp>
        <p:nvSpPr>
          <p:cNvPr id="345" name="ZoneTexte 344">
            <a:extLst>
              <a:ext uri="{FF2B5EF4-FFF2-40B4-BE49-F238E27FC236}">
                <a16:creationId xmlns:a16="http://schemas.microsoft.com/office/drawing/2014/main" id="{135BBB61-A3DB-5900-1AC6-D90FF561A7EB}"/>
              </a:ext>
            </a:extLst>
          </p:cNvPr>
          <p:cNvSpPr txBox="1"/>
          <p:nvPr/>
        </p:nvSpPr>
        <p:spPr>
          <a:xfrm>
            <a:off x="10724761" y="4406998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chercheur de fuite arrive à passer au moins 80% de son temps sur la recherche de fuites</a:t>
            </a:r>
          </a:p>
        </p:txBody>
      </p:sp>
      <p:sp>
        <p:nvSpPr>
          <p:cNvPr id="346" name="ZoneTexte 345">
            <a:extLst>
              <a:ext uri="{FF2B5EF4-FFF2-40B4-BE49-F238E27FC236}">
                <a16:creationId xmlns:a16="http://schemas.microsoft.com/office/drawing/2014/main" id="{B5CDF481-691E-9E9F-61D5-5AC7F29E137C}"/>
              </a:ext>
            </a:extLst>
          </p:cNvPr>
          <p:cNvSpPr txBox="1"/>
          <p:nvPr/>
        </p:nvSpPr>
        <p:spPr>
          <a:xfrm>
            <a:off x="10724761" y="2571742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L’appel sur l’ancien numéro renvoie au service client ET l’équipe du responsable clients reçoit et traite les demandes des abonnés</a:t>
            </a:r>
          </a:p>
        </p:txBody>
      </p:sp>
      <p:sp>
        <p:nvSpPr>
          <p:cNvPr id="347" name="ZoneTexte 346">
            <a:extLst>
              <a:ext uri="{FF2B5EF4-FFF2-40B4-BE49-F238E27FC236}">
                <a16:creationId xmlns:a16="http://schemas.microsoft.com/office/drawing/2014/main" id="{0786AEA3-F02B-69AD-D7F5-813BA65642C7}"/>
              </a:ext>
            </a:extLst>
          </p:cNvPr>
          <p:cNvSpPr txBox="1"/>
          <p:nvPr/>
        </p:nvSpPr>
        <p:spPr>
          <a:xfrm>
            <a:off x="10724761" y="1959990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 dirty="0">
                <a:latin typeface="Abadi" panose="020B0604020104020204" pitchFamily="34" charset="0"/>
              </a:rPr>
              <a:t>Le chercheur de fuites n’est plus interrompu dans ses tâches par des appels externes</a:t>
            </a: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0F62181E-E3CF-B224-422B-43514780289A}"/>
              </a:ext>
            </a:extLst>
          </p:cNvPr>
          <p:cNvSpPr txBox="1"/>
          <p:nvPr/>
        </p:nvSpPr>
        <p:spPr>
          <a:xfrm>
            <a:off x="13714953" y="4416248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 dirty="0">
                <a:latin typeface="Abadi" panose="020B0604020104020204" pitchFamily="34" charset="0"/>
              </a:rPr>
              <a:t>Semaine </a:t>
            </a:r>
          </a:p>
          <a:p>
            <a:pPr algn="ctr"/>
            <a:r>
              <a:rPr lang="fr-FR" sz="700" dirty="0">
                <a:latin typeface="Abadi" panose="020B0604020104020204" pitchFamily="34" charset="0"/>
              </a:rPr>
              <a:t>5 et suivantes</a:t>
            </a:r>
          </a:p>
        </p:txBody>
      </p:sp>
      <p:pic>
        <p:nvPicPr>
          <p:cNvPr id="138" name="Graphique 137" descr="Coche">
            <a:extLst>
              <a:ext uri="{FF2B5EF4-FFF2-40B4-BE49-F238E27FC236}">
                <a16:creationId xmlns:a16="http://schemas.microsoft.com/office/drawing/2014/main" id="{55D1C835-9737-3E4F-BB98-766D25355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82070" y="756609"/>
            <a:ext cx="552302" cy="552302"/>
          </a:xfrm>
          <a:prstGeom prst="rect">
            <a:avLst/>
          </a:prstGeom>
        </p:spPr>
      </p:pic>
      <p:pic>
        <p:nvPicPr>
          <p:cNvPr id="140" name="Graphique 139" descr="Coche">
            <a:extLst>
              <a:ext uri="{FF2B5EF4-FFF2-40B4-BE49-F238E27FC236}">
                <a16:creationId xmlns:a16="http://schemas.microsoft.com/office/drawing/2014/main" id="{FB0D7A32-F506-442F-5B6F-82BFC9BA67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82070" y="4427737"/>
            <a:ext cx="552302" cy="552302"/>
          </a:xfrm>
          <a:prstGeom prst="rect">
            <a:avLst/>
          </a:prstGeom>
        </p:spPr>
      </p:pic>
      <p:pic>
        <p:nvPicPr>
          <p:cNvPr id="141" name="Graphique 140" descr="Coche">
            <a:extLst>
              <a:ext uri="{FF2B5EF4-FFF2-40B4-BE49-F238E27FC236}">
                <a16:creationId xmlns:a16="http://schemas.microsoft.com/office/drawing/2014/main" id="{F5A61329-8BEE-F31C-A4FC-4EBFBAE01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82070" y="1368464"/>
            <a:ext cx="552302" cy="552302"/>
          </a:xfrm>
          <a:prstGeom prst="rect">
            <a:avLst/>
          </a:prstGeom>
        </p:spPr>
      </p:pic>
      <p:pic>
        <p:nvPicPr>
          <p:cNvPr id="142" name="Graphique 141" descr="Coche">
            <a:extLst>
              <a:ext uri="{FF2B5EF4-FFF2-40B4-BE49-F238E27FC236}">
                <a16:creationId xmlns:a16="http://schemas.microsoft.com/office/drawing/2014/main" id="{D79D3C6E-4D4C-9A8D-B3EB-A5A5EEEF19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82070" y="1980319"/>
            <a:ext cx="552302" cy="552302"/>
          </a:xfrm>
          <a:prstGeom prst="rect">
            <a:avLst/>
          </a:prstGeom>
        </p:spPr>
      </p:pic>
      <p:pic>
        <p:nvPicPr>
          <p:cNvPr id="143" name="Graphique 142" descr="Coche">
            <a:extLst>
              <a:ext uri="{FF2B5EF4-FFF2-40B4-BE49-F238E27FC236}">
                <a16:creationId xmlns:a16="http://schemas.microsoft.com/office/drawing/2014/main" id="{BAF584AE-9584-6D2E-6B4D-B40397B1DD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82070" y="2592174"/>
            <a:ext cx="552302" cy="552302"/>
          </a:xfrm>
          <a:prstGeom prst="rect">
            <a:avLst/>
          </a:prstGeom>
        </p:spPr>
      </p:pic>
      <p:pic>
        <p:nvPicPr>
          <p:cNvPr id="144" name="Graphique 143" descr="Coche">
            <a:extLst>
              <a:ext uri="{FF2B5EF4-FFF2-40B4-BE49-F238E27FC236}">
                <a16:creationId xmlns:a16="http://schemas.microsoft.com/office/drawing/2014/main" id="{4FDCB805-5A60-FFC8-C247-4A542EBC0D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82070" y="3204029"/>
            <a:ext cx="552302" cy="552302"/>
          </a:xfrm>
          <a:prstGeom prst="rect">
            <a:avLst/>
          </a:prstGeom>
        </p:spPr>
      </p:pic>
      <p:pic>
        <p:nvPicPr>
          <p:cNvPr id="145" name="Graphique 144" descr="Coche">
            <a:extLst>
              <a:ext uri="{FF2B5EF4-FFF2-40B4-BE49-F238E27FC236}">
                <a16:creationId xmlns:a16="http://schemas.microsoft.com/office/drawing/2014/main" id="{3B40D4D5-AC95-790B-C172-DEDB96CE54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82070" y="3815884"/>
            <a:ext cx="552302" cy="552302"/>
          </a:xfrm>
          <a:prstGeom prst="rect">
            <a:avLst/>
          </a:prstGeom>
        </p:spPr>
      </p:pic>
      <p:grpSp>
        <p:nvGrpSpPr>
          <p:cNvPr id="357" name="Groupe 356">
            <a:extLst>
              <a:ext uri="{FF2B5EF4-FFF2-40B4-BE49-F238E27FC236}">
                <a16:creationId xmlns:a16="http://schemas.microsoft.com/office/drawing/2014/main" id="{DAFB1FDA-0F9F-C809-ABCE-EBC3CA281F4F}"/>
              </a:ext>
            </a:extLst>
          </p:cNvPr>
          <p:cNvGrpSpPr/>
          <p:nvPr/>
        </p:nvGrpSpPr>
        <p:grpSpPr>
          <a:xfrm>
            <a:off x="7719949" y="6010263"/>
            <a:ext cx="1872000" cy="924561"/>
            <a:chOff x="7778701" y="5522688"/>
            <a:chExt cx="1872000" cy="924561"/>
          </a:xfrm>
        </p:grpSpPr>
        <p:cxnSp>
          <p:nvCxnSpPr>
            <p:cNvPr id="358" name="Connecteur droit 357">
              <a:extLst>
                <a:ext uri="{FF2B5EF4-FFF2-40B4-BE49-F238E27FC236}">
                  <a16:creationId xmlns:a16="http://schemas.microsoft.com/office/drawing/2014/main" id="{E7622E6F-6963-5BC2-D5EB-792D7D4AB2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8702" y="5522688"/>
              <a:ext cx="0" cy="924561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Connecteur droit 358">
              <a:extLst>
                <a:ext uri="{FF2B5EF4-FFF2-40B4-BE49-F238E27FC236}">
                  <a16:creationId xmlns:a16="http://schemas.microsoft.com/office/drawing/2014/main" id="{085726C3-2AC4-0D26-59F6-3F8E9D05F30E}"/>
                </a:ext>
              </a:extLst>
            </p:cNvPr>
            <p:cNvCxnSpPr/>
            <p:nvPr/>
          </p:nvCxnSpPr>
          <p:spPr>
            <a:xfrm>
              <a:off x="7778701" y="6447248"/>
              <a:ext cx="187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4" name="Groupe 363">
              <a:extLst>
                <a:ext uri="{FF2B5EF4-FFF2-40B4-BE49-F238E27FC236}">
                  <a16:creationId xmlns:a16="http://schemas.microsoft.com/office/drawing/2014/main" id="{231F23E4-74D0-AB6D-136D-EE99FFF0450E}"/>
                </a:ext>
              </a:extLst>
            </p:cNvPr>
            <p:cNvGrpSpPr/>
            <p:nvPr/>
          </p:nvGrpSpPr>
          <p:grpSpPr>
            <a:xfrm>
              <a:off x="7875412" y="5675329"/>
              <a:ext cx="1676676" cy="761999"/>
              <a:chOff x="7875412" y="5675329"/>
              <a:chExt cx="1676676" cy="761999"/>
            </a:xfrm>
          </p:grpSpPr>
          <p:sp>
            <p:nvSpPr>
              <p:cNvPr id="365" name="Rectangle 364">
                <a:extLst>
                  <a:ext uri="{FF2B5EF4-FFF2-40B4-BE49-F238E27FC236}">
                    <a16:creationId xmlns:a16="http://schemas.microsoft.com/office/drawing/2014/main" id="{2A34701A-DA47-2F61-9DE2-9411584453C4}"/>
                  </a:ext>
                </a:extLst>
              </p:cNvPr>
              <p:cNvSpPr/>
              <p:nvPr/>
            </p:nvSpPr>
            <p:spPr>
              <a:xfrm>
                <a:off x="787541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6" name="Rectangle 365">
                <a:extLst>
                  <a:ext uri="{FF2B5EF4-FFF2-40B4-BE49-F238E27FC236}">
                    <a16:creationId xmlns:a16="http://schemas.microsoft.com/office/drawing/2014/main" id="{C8060C68-0D6E-6316-944C-0A17B55D21D3}"/>
                  </a:ext>
                </a:extLst>
              </p:cNvPr>
              <p:cNvSpPr/>
              <p:nvPr/>
            </p:nvSpPr>
            <p:spPr>
              <a:xfrm>
                <a:off x="817323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7" name="Rectangle 366">
                <a:extLst>
                  <a:ext uri="{FF2B5EF4-FFF2-40B4-BE49-F238E27FC236}">
                    <a16:creationId xmlns:a16="http://schemas.microsoft.com/office/drawing/2014/main" id="{B3EE9C1A-B02E-2F98-1C41-E0C592DA6524}"/>
                  </a:ext>
                </a:extLst>
              </p:cNvPr>
              <p:cNvSpPr/>
              <p:nvPr/>
            </p:nvSpPr>
            <p:spPr>
              <a:xfrm>
                <a:off x="847105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8" name="Rectangle 367">
                <a:extLst>
                  <a:ext uri="{FF2B5EF4-FFF2-40B4-BE49-F238E27FC236}">
                    <a16:creationId xmlns:a16="http://schemas.microsoft.com/office/drawing/2014/main" id="{10ADCDA3-3D3E-2D98-5D02-1E88C9F7CAEF}"/>
                  </a:ext>
                </a:extLst>
              </p:cNvPr>
              <p:cNvSpPr/>
              <p:nvPr/>
            </p:nvSpPr>
            <p:spPr>
              <a:xfrm>
                <a:off x="876887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9" name="Rectangle 368">
                <a:extLst>
                  <a:ext uri="{FF2B5EF4-FFF2-40B4-BE49-F238E27FC236}">
                    <a16:creationId xmlns:a16="http://schemas.microsoft.com/office/drawing/2014/main" id="{91B51339-F55A-C180-A74C-E02E690ADB03}"/>
                  </a:ext>
                </a:extLst>
              </p:cNvPr>
              <p:cNvSpPr/>
              <p:nvPr/>
            </p:nvSpPr>
            <p:spPr>
              <a:xfrm>
                <a:off x="906669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70" name="Rectangle 369">
                <a:extLst>
                  <a:ext uri="{FF2B5EF4-FFF2-40B4-BE49-F238E27FC236}">
                    <a16:creationId xmlns:a16="http://schemas.microsoft.com/office/drawing/2014/main" id="{8F8FF045-B45C-1A6D-43C5-CD0B8EC14998}"/>
                  </a:ext>
                </a:extLst>
              </p:cNvPr>
              <p:cNvSpPr/>
              <p:nvPr/>
            </p:nvSpPr>
            <p:spPr>
              <a:xfrm>
                <a:off x="9364513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371" name="Groupe 370">
            <a:extLst>
              <a:ext uri="{FF2B5EF4-FFF2-40B4-BE49-F238E27FC236}">
                <a16:creationId xmlns:a16="http://schemas.microsoft.com/office/drawing/2014/main" id="{F3C4CA9A-4ED2-E556-9205-0357B7D1245C}"/>
              </a:ext>
            </a:extLst>
          </p:cNvPr>
          <p:cNvGrpSpPr/>
          <p:nvPr/>
        </p:nvGrpSpPr>
        <p:grpSpPr>
          <a:xfrm>
            <a:off x="11388480" y="5992837"/>
            <a:ext cx="1872000" cy="924561"/>
            <a:chOff x="7778701" y="5522688"/>
            <a:chExt cx="1872000" cy="924561"/>
          </a:xfrm>
        </p:grpSpPr>
        <p:cxnSp>
          <p:nvCxnSpPr>
            <p:cNvPr id="372" name="Connecteur droit 371">
              <a:extLst>
                <a:ext uri="{FF2B5EF4-FFF2-40B4-BE49-F238E27FC236}">
                  <a16:creationId xmlns:a16="http://schemas.microsoft.com/office/drawing/2014/main" id="{4A502E2F-B432-8822-61DA-08BBDD099C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8702" y="5522688"/>
              <a:ext cx="0" cy="924561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Connecteur droit 372">
              <a:extLst>
                <a:ext uri="{FF2B5EF4-FFF2-40B4-BE49-F238E27FC236}">
                  <a16:creationId xmlns:a16="http://schemas.microsoft.com/office/drawing/2014/main" id="{9F0D6581-1AF0-101E-8B94-8CF16212BB35}"/>
                </a:ext>
              </a:extLst>
            </p:cNvPr>
            <p:cNvCxnSpPr/>
            <p:nvPr/>
          </p:nvCxnSpPr>
          <p:spPr>
            <a:xfrm>
              <a:off x="7778701" y="6447248"/>
              <a:ext cx="187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oupe 377">
              <a:extLst>
                <a:ext uri="{FF2B5EF4-FFF2-40B4-BE49-F238E27FC236}">
                  <a16:creationId xmlns:a16="http://schemas.microsoft.com/office/drawing/2014/main" id="{A50E312B-8F8F-F7E5-DF1A-89FE474C7A6F}"/>
                </a:ext>
              </a:extLst>
            </p:cNvPr>
            <p:cNvGrpSpPr/>
            <p:nvPr/>
          </p:nvGrpSpPr>
          <p:grpSpPr>
            <a:xfrm>
              <a:off x="7875412" y="5675329"/>
              <a:ext cx="1676676" cy="761999"/>
              <a:chOff x="7875412" y="5675329"/>
              <a:chExt cx="1676676" cy="761999"/>
            </a:xfrm>
          </p:grpSpPr>
          <p:sp>
            <p:nvSpPr>
              <p:cNvPr id="379" name="Rectangle 378">
                <a:extLst>
                  <a:ext uri="{FF2B5EF4-FFF2-40B4-BE49-F238E27FC236}">
                    <a16:creationId xmlns:a16="http://schemas.microsoft.com/office/drawing/2014/main" id="{DF179B02-6268-EE07-66FD-6C1844360024}"/>
                  </a:ext>
                </a:extLst>
              </p:cNvPr>
              <p:cNvSpPr/>
              <p:nvPr/>
            </p:nvSpPr>
            <p:spPr>
              <a:xfrm>
                <a:off x="787541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0" name="Rectangle 379">
                <a:extLst>
                  <a:ext uri="{FF2B5EF4-FFF2-40B4-BE49-F238E27FC236}">
                    <a16:creationId xmlns:a16="http://schemas.microsoft.com/office/drawing/2014/main" id="{837920C5-CF8A-54D5-BF30-1DB936108FA4}"/>
                  </a:ext>
                </a:extLst>
              </p:cNvPr>
              <p:cNvSpPr/>
              <p:nvPr/>
            </p:nvSpPr>
            <p:spPr>
              <a:xfrm>
                <a:off x="817323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1" name="Rectangle 380">
                <a:extLst>
                  <a:ext uri="{FF2B5EF4-FFF2-40B4-BE49-F238E27FC236}">
                    <a16:creationId xmlns:a16="http://schemas.microsoft.com/office/drawing/2014/main" id="{E4455A54-055F-C35D-8945-F82254CBEC31}"/>
                  </a:ext>
                </a:extLst>
              </p:cNvPr>
              <p:cNvSpPr/>
              <p:nvPr/>
            </p:nvSpPr>
            <p:spPr>
              <a:xfrm>
                <a:off x="847105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2" name="Rectangle 381">
                <a:extLst>
                  <a:ext uri="{FF2B5EF4-FFF2-40B4-BE49-F238E27FC236}">
                    <a16:creationId xmlns:a16="http://schemas.microsoft.com/office/drawing/2014/main" id="{37E7F756-70D1-F06B-49AD-C4E27A911FEF}"/>
                  </a:ext>
                </a:extLst>
              </p:cNvPr>
              <p:cNvSpPr/>
              <p:nvPr/>
            </p:nvSpPr>
            <p:spPr>
              <a:xfrm>
                <a:off x="876887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3" name="Rectangle 382">
                <a:extLst>
                  <a:ext uri="{FF2B5EF4-FFF2-40B4-BE49-F238E27FC236}">
                    <a16:creationId xmlns:a16="http://schemas.microsoft.com/office/drawing/2014/main" id="{BA46E490-9E60-01B6-EE5F-144DC2BFDF75}"/>
                  </a:ext>
                </a:extLst>
              </p:cNvPr>
              <p:cNvSpPr/>
              <p:nvPr/>
            </p:nvSpPr>
            <p:spPr>
              <a:xfrm>
                <a:off x="906669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4" name="Rectangle 383">
                <a:extLst>
                  <a:ext uri="{FF2B5EF4-FFF2-40B4-BE49-F238E27FC236}">
                    <a16:creationId xmlns:a16="http://schemas.microsoft.com/office/drawing/2014/main" id="{7BEEBFD6-293F-C8B7-5D33-57DEE722358A}"/>
                  </a:ext>
                </a:extLst>
              </p:cNvPr>
              <p:cNvSpPr/>
              <p:nvPr/>
            </p:nvSpPr>
            <p:spPr>
              <a:xfrm>
                <a:off x="9364513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385" name="Groupe 384">
            <a:extLst>
              <a:ext uri="{FF2B5EF4-FFF2-40B4-BE49-F238E27FC236}">
                <a16:creationId xmlns:a16="http://schemas.microsoft.com/office/drawing/2014/main" id="{5A068870-677A-E2B0-4CAD-3E5B6CFDC1AE}"/>
              </a:ext>
            </a:extLst>
          </p:cNvPr>
          <p:cNvGrpSpPr/>
          <p:nvPr/>
        </p:nvGrpSpPr>
        <p:grpSpPr>
          <a:xfrm>
            <a:off x="8098998" y="6459586"/>
            <a:ext cx="210974" cy="471566"/>
            <a:chOff x="8000448" y="5893477"/>
            <a:chExt cx="210974" cy="841534"/>
          </a:xfrm>
        </p:grpSpPr>
        <p:sp>
          <p:nvSpPr>
            <p:cNvPr id="386" name="Rectangle 385">
              <a:extLst>
                <a:ext uri="{FF2B5EF4-FFF2-40B4-BE49-F238E27FC236}">
                  <a16:creationId xmlns:a16="http://schemas.microsoft.com/office/drawing/2014/main" id="{FDC72FF9-B808-89B3-1CBD-8DC70F5E179A}"/>
                </a:ext>
              </a:extLst>
            </p:cNvPr>
            <p:cNvSpPr/>
            <p:nvPr/>
          </p:nvSpPr>
          <p:spPr>
            <a:xfrm>
              <a:off x="8000448" y="5899985"/>
              <a:ext cx="210974" cy="41690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87" name="Rectangle 386">
              <a:extLst>
                <a:ext uri="{FF2B5EF4-FFF2-40B4-BE49-F238E27FC236}">
                  <a16:creationId xmlns:a16="http://schemas.microsoft.com/office/drawing/2014/main" id="{A2E7E544-5AC4-B1DD-5A4C-3D69D10F704A}"/>
                </a:ext>
              </a:extLst>
            </p:cNvPr>
            <p:cNvSpPr/>
            <p:nvPr/>
          </p:nvSpPr>
          <p:spPr>
            <a:xfrm>
              <a:off x="8000448" y="5893477"/>
              <a:ext cx="210974" cy="84153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2</a:t>
              </a:r>
            </a:p>
          </p:txBody>
        </p:sp>
      </p:grpSp>
      <p:grpSp>
        <p:nvGrpSpPr>
          <p:cNvPr id="388" name="Groupe 387">
            <a:extLst>
              <a:ext uri="{FF2B5EF4-FFF2-40B4-BE49-F238E27FC236}">
                <a16:creationId xmlns:a16="http://schemas.microsoft.com/office/drawing/2014/main" id="{5712CDA3-C51A-88A8-741D-12871C6D9414}"/>
              </a:ext>
            </a:extLst>
          </p:cNvPr>
          <p:cNvGrpSpPr/>
          <p:nvPr/>
        </p:nvGrpSpPr>
        <p:grpSpPr>
          <a:xfrm>
            <a:off x="7798569" y="6463233"/>
            <a:ext cx="210974" cy="467918"/>
            <a:chOff x="8000448" y="5899985"/>
            <a:chExt cx="210974" cy="835024"/>
          </a:xfrm>
        </p:grpSpPr>
        <p:sp>
          <p:nvSpPr>
            <p:cNvPr id="389" name="Rectangle 388">
              <a:extLst>
                <a:ext uri="{FF2B5EF4-FFF2-40B4-BE49-F238E27FC236}">
                  <a16:creationId xmlns:a16="http://schemas.microsoft.com/office/drawing/2014/main" id="{0BDB8168-5E00-8374-D93B-578DC1846014}"/>
                </a:ext>
              </a:extLst>
            </p:cNvPr>
            <p:cNvSpPr/>
            <p:nvPr/>
          </p:nvSpPr>
          <p:spPr>
            <a:xfrm>
              <a:off x="8000448" y="6318107"/>
              <a:ext cx="210974" cy="41690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90" name="Rectangle 389">
              <a:extLst>
                <a:ext uri="{FF2B5EF4-FFF2-40B4-BE49-F238E27FC236}">
                  <a16:creationId xmlns:a16="http://schemas.microsoft.com/office/drawing/2014/main" id="{D96B66B1-9991-980F-15FA-0AA3756169F1}"/>
                </a:ext>
              </a:extLst>
            </p:cNvPr>
            <p:cNvSpPr/>
            <p:nvPr/>
          </p:nvSpPr>
          <p:spPr>
            <a:xfrm>
              <a:off x="8000448" y="5899985"/>
              <a:ext cx="210974" cy="41690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</p:grpSp>
      <p:grpSp>
        <p:nvGrpSpPr>
          <p:cNvPr id="391" name="Groupe 390">
            <a:extLst>
              <a:ext uri="{FF2B5EF4-FFF2-40B4-BE49-F238E27FC236}">
                <a16:creationId xmlns:a16="http://schemas.microsoft.com/office/drawing/2014/main" id="{AA9A9533-4E55-278C-D157-A0FC2D21A23A}"/>
              </a:ext>
            </a:extLst>
          </p:cNvPr>
          <p:cNvGrpSpPr/>
          <p:nvPr/>
        </p:nvGrpSpPr>
        <p:grpSpPr>
          <a:xfrm>
            <a:off x="8699856" y="6152985"/>
            <a:ext cx="210974" cy="778167"/>
            <a:chOff x="8000448" y="5346330"/>
            <a:chExt cx="210974" cy="1388679"/>
          </a:xfrm>
        </p:grpSpPr>
        <p:sp>
          <p:nvSpPr>
            <p:cNvPr id="392" name="Rectangle 391">
              <a:extLst>
                <a:ext uri="{FF2B5EF4-FFF2-40B4-BE49-F238E27FC236}">
                  <a16:creationId xmlns:a16="http://schemas.microsoft.com/office/drawing/2014/main" id="{C03E9B4D-580B-46BD-E37E-FE76F6953FD4}"/>
                </a:ext>
              </a:extLst>
            </p:cNvPr>
            <p:cNvSpPr/>
            <p:nvPr/>
          </p:nvSpPr>
          <p:spPr>
            <a:xfrm>
              <a:off x="8000448" y="5899985"/>
              <a:ext cx="210974" cy="41690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93" name="Rectangle 392">
              <a:extLst>
                <a:ext uri="{FF2B5EF4-FFF2-40B4-BE49-F238E27FC236}">
                  <a16:creationId xmlns:a16="http://schemas.microsoft.com/office/drawing/2014/main" id="{7148865B-1B4F-AF60-83BC-7A3EB0E98A9B}"/>
                </a:ext>
              </a:extLst>
            </p:cNvPr>
            <p:cNvSpPr/>
            <p:nvPr/>
          </p:nvSpPr>
          <p:spPr>
            <a:xfrm>
              <a:off x="8000448" y="5346330"/>
              <a:ext cx="210974" cy="1388679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3</a:t>
              </a:r>
            </a:p>
          </p:txBody>
        </p:sp>
      </p:grpSp>
      <p:grpSp>
        <p:nvGrpSpPr>
          <p:cNvPr id="394" name="Groupe 393">
            <a:extLst>
              <a:ext uri="{FF2B5EF4-FFF2-40B4-BE49-F238E27FC236}">
                <a16:creationId xmlns:a16="http://schemas.microsoft.com/office/drawing/2014/main" id="{1B5D9701-2921-ACB5-5DF7-C2E1120563D7}"/>
              </a:ext>
            </a:extLst>
          </p:cNvPr>
          <p:cNvGrpSpPr/>
          <p:nvPr/>
        </p:nvGrpSpPr>
        <p:grpSpPr>
          <a:xfrm>
            <a:off x="8399427" y="6152986"/>
            <a:ext cx="210974" cy="778168"/>
            <a:chOff x="8000448" y="5893470"/>
            <a:chExt cx="210974" cy="841539"/>
          </a:xfrm>
        </p:grpSpPr>
        <p:sp>
          <p:nvSpPr>
            <p:cNvPr id="395" name="Rectangle 394">
              <a:extLst>
                <a:ext uri="{FF2B5EF4-FFF2-40B4-BE49-F238E27FC236}">
                  <a16:creationId xmlns:a16="http://schemas.microsoft.com/office/drawing/2014/main" id="{4EE1E6E4-DD66-B113-D74B-167BA240251A}"/>
                </a:ext>
              </a:extLst>
            </p:cNvPr>
            <p:cNvSpPr/>
            <p:nvPr/>
          </p:nvSpPr>
          <p:spPr>
            <a:xfrm>
              <a:off x="8000448" y="5899985"/>
              <a:ext cx="210974" cy="41690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96" name="Rectangle 395">
              <a:extLst>
                <a:ext uri="{FF2B5EF4-FFF2-40B4-BE49-F238E27FC236}">
                  <a16:creationId xmlns:a16="http://schemas.microsoft.com/office/drawing/2014/main" id="{74986DB7-5381-09B5-E70D-140F85B752C2}"/>
                </a:ext>
              </a:extLst>
            </p:cNvPr>
            <p:cNvSpPr/>
            <p:nvPr/>
          </p:nvSpPr>
          <p:spPr>
            <a:xfrm>
              <a:off x="8000448" y="5893470"/>
              <a:ext cx="210974" cy="841539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3</a:t>
              </a:r>
            </a:p>
          </p:txBody>
        </p:sp>
      </p:grpSp>
      <p:grpSp>
        <p:nvGrpSpPr>
          <p:cNvPr id="397" name="Groupe 396">
            <a:extLst>
              <a:ext uri="{FF2B5EF4-FFF2-40B4-BE49-F238E27FC236}">
                <a16:creationId xmlns:a16="http://schemas.microsoft.com/office/drawing/2014/main" id="{39DAE6E9-DD36-25DF-1D7C-4EED6A07E399}"/>
              </a:ext>
            </a:extLst>
          </p:cNvPr>
          <p:cNvGrpSpPr/>
          <p:nvPr/>
        </p:nvGrpSpPr>
        <p:grpSpPr>
          <a:xfrm>
            <a:off x="9300714" y="6463233"/>
            <a:ext cx="210974" cy="467918"/>
            <a:chOff x="8000448" y="5899985"/>
            <a:chExt cx="210974" cy="835024"/>
          </a:xfrm>
        </p:grpSpPr>
        <p:sp>
          <p:nvSpPr>
            <p:cNvPr id="398" name="Rectangle 397">
              <a:extLst>
                <a:ext uri="{FF2B5EF4-FFF2-40B4-BE49-F238E27FC236}">
                  <a16:creationId xmlns:a16="http://schemas.microsoft.com/office/drawing/2014/main" id="{186A5F86-24D6-32D7-58FF-09D983EABDCE}"/>
                </a:ext>
              </a:extLst>
            </p:cNvPr>
            <p:cNvSpPr/>
            <p:nvPr/>
          </p:nvSpPr>
          <p:spPr>
            <a:xfrm>
              <a:off x="8000448" y="6318107"/>
              <a:ext cx="210974" cy="41690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99" name="Rectangle 398">
              <a:extLst>
                <a:ext uri="{FF2B5EF4-FFF2-40B4-BE49-F238E27FC236}">
                  <a16:creationId xmlns:a16="http://schemas.microsoft.com/office/drawing/2014/main" id="{B77975CA-4E84-3E84-2CE6-CDD214D63E1D}"/>
                </a:ext>
              </a:extLst>
            </p:cNvPr>
            <p:cNvSpPr/>
            <p:nvPr/>
          </p:nvSpPr>
          <p:spPr>
            <a:xfrm>
              <a:off x="8000448" y="5899985"/>
              <a:ext cx="210974" cy="41690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</p:grpSp>
      <p:grpSp>
        <p:nvGrpSpPr>
          <p:cNvPr id="400" name="Groupe 399">
            <a:extLst>
              <a:ext uri="{FF2B5EF4-FFF2-40B4-BE49-F238E27FC236}">
                <a16:creationId xmlns:a16="http://schemas.microsoft.com/office/drawing/2014/main" id="{9E391E9F-0B80-4497-ADFC-567B0E3308D3}"/>
              </a:ext>
            </a:extLst>
          </p:cNvPr>
          <p:cNvGrpSpPr/>
          <p:nvPr/>
        </p:nvGrpSpPr>
        <p:grpSpPr>
          <a:xfrm>
            <a:off x="9000285" y="6459582"/>
            <a:ext cx="210974" cy="471568"/>
            <a:chOff x="8000448" y="5893473"/>
            <a:chExt cx="210974" cy="841538"/>
          </a:xfrm>
        </p:grpSpPr>
        <p:sp>
          <p:nvSpPr>
            <p:cNvPr id="401" name="Rectangle 400">
              <a:extLst>
                <a:ext uri="{FF2B5EF4-FFF2-40B4-BE49-F238E27FC236}">
                  <a16:creationId xmlns:a16="http://schemas.microsoft.com/office/drawing/2014/main" id="{327D9ABC-6D6D-D5D8-1E26-524B318D4160}"/>
                </a:ext>
              </a:extLst>
            </p:cNvPr>
            <p:cNvSpPr/>
            <p:nvPr/>
          </p:nvSpPr>
          <p:spPr>
            <a:xfrm>
              <a:off x="8000448" y="5899985"/>
              <a:ext cx="210974" cy="41690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402" name="Rectangle 401">
              <a:extLst>
                <a:ext uri="{FF2B5EF4-FFF2-40B4-BE49-F238E27FC236}">
                  <a16:creationId xmlns:a16="http://schemas.microsoft.com/office/drawing/2014/main" id="{E56F37D8-D494-22CC-A0B6-465933AC7EFB}"/>
                </a:ext>
              </a:extLst>
            </p:cNvPr>
            <p:cNvSpPr/>
            <p:nvPr/>
          </p:nvSpPr>
          <p:spPr>
            <a:xfrm>
              <a:off x="8000448" y="5893473"/>
              <a:ext cx="210974" cy="84153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2</a:t>
              </a:r>
            </a:p>
          </p:txBody>
        </p:sp>
      </p:grpSp>
      <p:grpSp>
        <p:nvGrpSpPr>
          <p:cNvPr id="403" name="Groupe 402">
            <a:extLst>
              <a:ext uri="{FF2B5EF4-FFF2-40B4-BE49-F238E27FC236}">
                <a16:creationId xmlns:a16="http://schemas.microsoft.com/office/drawing/2014/main" id="{32208C5B-BA3F-45B8-27B5-1A403C4359CA}"/>
              </a:ext>
            </a:extLst>
          </p:cNvPr>
          <p:cNvGrpSpPr/>
          <p:nvPr/>
        </p:nvGrpSpPr>
        <p:grpSpPr>
          <a:xfrm>
            <a:off x="11479552" y="6251201"/>
            <a:ext cx="210974" cy="657454"/>
            <a:chOff x="11528781" y="5893166"/>
            <a:chExt cx="210974" cy="657454"/>
          </a:xfrm>
        </p:grpSpPr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1907704D-0981-4BD5-5739-536E4EB8D9F2}"/>
                </a:ext>
              </a:extLst>
            </p:cNvPr>
            <p:cNvSpPr/>
            <p:nvPr/>
          </p:nvSpPr>
          <p:spPr>
            <a:xfrm>
              <a:off x="11528781" y="6343086"/>
              <a:ext cx="210974" cy="20753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00" dirty="0"/>
                <a:t>20</a:t>
              </a:r>
            </a:p>
          </p:txBody>
        </p:sp>
        <p:sp>
          <p:nvSpPr>
            <p:cNvPr id="405" name="Rectangle 404">
              <a:extLst>
                <a:ext uri="{FF2B5EF4-FFF2-40B4-BE49-F238E27FC236}">
                  <a16:creationId xmlns:a16="http://schemas.microsoft.com/office/drawing/2014/main" id="{E600C3C6-1E8D-95C0-15AB-47F64C3AF653}"/>
                </a:ext>
              </a:extLst>
            </p:cNvPr>
            <p:cNvSpPr/>
            <p:nvPr/>
          </p:nvSpPr>
          <p:spPr>
            <a:xfrm>
              <a:off x="11528781" y="5893166"/>
              <a:ext cx="210974" cy="43474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00" dirty="0"/>
                <a:t>60</a:t>
              </a:r>
            </a:p>
          </p:txBody>
        </p:sp>
      </p:grpSp>
      <p:sp>
        <p:nvSpPr>
          <p:cNvPr id="406" name="Rectangle 405">
            <a:extLst>
              <a:ext uri="{FF2B5EF4-FFF2-40B4-BE49-F238E27FC236}">
                <a16:creationId xmlns:a16="http://schemas.microsoft.com/office/drawing/2014/main" id="{181CB283-2405-75E3-8A2A-3A96C3FED7FA}"/>
              </a:ext>
            </a:extLst>
          </p:cNvPr>
          <p:cNvSpPr/>
          <p:nvPr/>
        </p:nvSpPr>
        <p:spPr>
          <a:xfrm>
            <a:off x="11776775" y="6270517"/>
            <a:ext cx="210974" cy="64055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 dirty="0"/>
              <a:t>80</a:t>
            </a: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0B65528D-1A75-7D53-0A0E-768920CA1049}"/>
              </a:ext>
            </a:extLst>
          </p:cNvPr>
          <p:cNvSpPr/>
          <p:nvPr/>
        </p:nvSpPr>
        <p:spPr>
          <a:xfrm>
            <a:off x="12074713" y="6208943"/>
            <a:ext cx="210974" cy="70213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 dirty="0"/>
              <a:t>85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F00512B4-F81B-AFAA-D5E5-2D12195AF1BF}"/>
              </a:ext>
            </a:extLst>
          </p:cNvPr>
          <p:cNvSpPr/>
          <p:nvPr/>
        </p:nvSpPr>
        <p:spPr>
          <a:xfrm>
            <a:off x="12372651" y="6224270"/>
            <a:ext cx="210974" cy="68680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 dirty="0"/>
              <a:t>82</a:t>
            </a:r>
          </a:p>
        </p:txBody>
      </p:sp>
      <p:grpSp>
        <p:nvGrpSpPr>
          <p:cNvPr id="409" name="Groupe 408">
            <a:extLst>
              <a:ext uri="{FF2B5EF4-FFF2-40B4-BE49-F238E27FC236}">
                <a16:creationId xmlns:a16="http://schemas.microsoft.com/office/drawing/2014/main" id="{D27AB616-9825-21F1-349D-E5EA95FCAE5E}"/>
              </a:ext>
            </a:extLst>
          </p:cNvPr>
          <p:cNvGrpSpPr/>
          <p:nvPr/>
        </p:nvGrpSpPr>
        <p:grpSpPr>
          <a:xfrm>
            <a:off x="12670589" y="6258702"/>
            <a:ext cx="211689" cy="652372"/>
            <a:chOff x="12076212" y="5900667"/>
            <a:chExt cx="211689" cy="652372"/>
          </a:xfrm>
        </p:grpSpPr>
        <p:sp>
          <p:nvSpPr>
            <p:cNvPr id="410" name="Rectangle 409">
              <a:extLst>
                <a:ext uri="{FF2B5EF4-FFF2-40B4-BE49-F238E27FC236}">
                  <a16:creationId xmlns:a16="http://schemas.microsoft.com/office/drawing/2014/main" id="{4AC537A5-E685-8458-BD38-2367B8F72AB5}"/>
                </a:ext>
              </a:extLst>
            </p:cNvPr>
            <p:cNvSpPr/>
            <p:nvPr/>
          </p:nvSpPr>
          <p:spPr>
            <a:xfrm>
              <a:off x="12076927" y="5900667"/>
              <a:ext cx="210974" cy="10905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00" dirty="0"/>
                <a:t>10</a:t>
              </a:r>
            </a:p>
          </p:txBody>
        </p:sp>
        <p:sp>
          <p:nvSpPr>
            <p:cNvPr id="411" name="Rectangle 410">
              <a:extLst>
                <a:ext uri="{FF2B5EF4-FFF2-40B4-BE49-F238E27FC236}">
                  <a16:creationId xmlns:a16="http://schemas.microsoft.com/office/drawing/2014/main" id="{688E47CB-0B8F-5638-7E77-CD8A03B358B9}"/>
                </a:ext>
              </a:extLst>
            </p:cNvPr>
            <p:cNvSpPr/>
            <p:nvPr/>
          </p:nvSpPr>
          <p:spPr>
            <a:xfrm>
              <a:off x="12076212" y="6009722"/>
              <a:ext cx="210974" cy="54331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00" dirty="0"/>
                <a:t>70</a:t>
              </a:r>
            </a:p>
          </p:txBody>
        </p:sp>
      </p:grpSp>
      <p:grpSp>
        <p:nvGrpSpPr>
          <p:cNvPr id="412" name="Groupe 411">
            <a:extLst>
              <a:ext uri="{FF2B5EF4-FFF2-40B4-BE49-F238E27FC236}">
                <a16:creationId xmlns:a16="http://schemas.microsoft.com/office/drawing/2014/main" id="{D7181111-05E4-004C-3B26-D12F36FB77D7}"/>
              </a:ext>
            </a:extLst>
          </p:cNvPr>
          <p:cNvGrpSpPr/>
          <p:nvPr/>
        </p:nvGrpSpPr>
        <p:grpSpPr>
          <a:xfrm>
            <a:off x="12968529" y="6258702"/>
            <a:ext cx="211689" cy="652372"/>
            <a:chOff x="12076212" y="5900667"/>
            <a:chExt cx="211689" cy="652372"/>
          </a:xfrm>
        </p:grpSpPr>
        <p:sp>
          <p:nvSpPr>
            <p:cNvPr id="413" name="Rectangle 412">
              <a:extLst>
                <a:ext uri="{FF2B5EF4-FFF2-40B4-BE49-F238E27FC236}">
                  <a16:creationId xmlns:a16="http://schemas.microsoft.com/office/drawing/2014/main" id="{77FC2EB1-24D0-3136-5270-0679AC708AD3}"/>
                </a:ext>
              </a:extLst>
            </p:cNvPr>
            <p:cNvSpPr/>
            <p:nvPr/>
          </p:nvSpPr>
          <p:spPr>
            <a:xfrm>
              <a:off x="12076927" y="5900667"/>
              <a:ext cx="210974" cy="396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00" dirty="0"/>
                <a:t>50</a:t>
              </a:r>
            </a:p>
          </p:txBody>
        </p:sp>
        <p:sp>
          <p:nvSpPr>
            <p:cNvPr id="414" name="Rectangle 413">
              <a:extLst>
                <a:ext uri="{FF2B5EF4-FFF2-40B4-BE49-F238E27FC236}">
                  <a16:creationId xmlns:a16="http://schemas.microsoft.com/office/drawing/2014/main" id="{50B81EBA-1B63-3497-6D4E-070AC731961A}"/>
                </a:ext>
              </a:extLst>
            </p:cNvPr>
            <p:cNvSpPr/>
            <p:nvPr/>
          </p:nvSpPr>
          <p:spPr>
            <a:xfrm>
              <a:off x="12076212" y="6306045"/>
              <a:ext cx="210974" cy="24699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00" dirty="0"/>
                <a:t>30</a:t>
              </a:r>
            </a:p>
          </p:txBody>
        </p:sp>
      </p:grpSp>
      <p:sp>
        <p:nvSpPr>
          <p:cNvPr id="415" name="ZoneTexte 414">
            <a:extLst>
              <a:ext uri="{FF2B5EF4-FFF2-40B4-BE49-F238E27FC236}">
                <a16:creationId xmlns:a16="http://schemas.microsoft.com/office/drawing/2014/main" id="{449465CC-652C-E302-2CCA-8ADE86EF5E6F}"/>
              </a:ext>
            </a:extLst>
          </p:cNvPr>
          <p:cNvSpPr txBox="1"/>
          <p:nvPr/>
        </p:nvSpPr>
        <p:spPr>
          <a:xfrm>
            <a:off x="7751442" y="6947593"/>
            <a:ext cx="18611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 algn="ctr">
              <a:buAutoNum type="arabicPlain" startAt="5"/>
            </a:pPr>
            <a:r>
              <a:rPr lang="fr-FR" sz="1200" dirty="0"/>
              <a:t>  6      7      8       9      10</a:t>
            </a:r>
          </a:p>
          <a:p>
            <a:pPr algn="ctr"/>
            <a:r>
              <a:rPr lang="fr-FR" sz="1200" dirty="0"/>
              <a:t>semaines</a:t>
            </a:r>
          </a:p>
        </p:txBody>
      </p:sp>
      <p:sp>
        <p:nvSpPr>
          <p:cNvPr id="416" name="ZoneTexte 415">
            <a:extLst>
              <a:ext uri="{FF2B5EF4-FFF2-40B4-BE49-F238E27FC236}">
                <a16:creationId xmlns:a16="http://schemas.microsoft.com/office/drawing/2014/main" id="{28F27018-9AE3-E892-9805-27578649B60B}"/>
              </a:ext>
            </a:extLst>
          </p:cNvPr>
          <p:cNvSpPr txBox="1"/>
          <p:nvPr/>
        </p:nvSpPr>
        <p:spPr>
          <a:xfrm>
            <a:off x="11430109" y="6927162"/>
            <a:ext cx="18611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 algn="ctr">
              <a:buAutoNum type="arabicPlain" startAt="5"/>
            </a:pPr>
            <a:r>
              <a:rPr lang="fr-FR" sz="1200" dirty="0"/>
              <a:t>  6      7      8       9     10</a:t>
            </a:r>
          </a:p>
          <a:p>
            <a:pPr algn="ctr"/>
            <a:r>
              <a:rPr lang="fr-FR" sz="1200" dirty="0"/>
              <a:t>semaines</a:t>
            </a:r>
          </a:p>
        </p:txBody>
      </p:sp>
      <p:sp>
        <p:nvSpPr>
          <p:cNvPr id="417" name="ZoneTexte 416">
            <a:extLst>
              <a:ext uri="{FF2B5EF4-FFF2-40B4-BE49-F238E27FC236}">
                <a16:creationId xmlns:a16="http://schemas.microsoft.com/office/drawing/2014/main" id="{14E35CEC-B6AA-E7DE-77A5-C09BA9804751}"/>
              </a:ext>
            </a:extLst>
          </p:cNvPr>
          <p:cNvSpPr txBox="1"/>
          <p:nvPr/>
        </p:nvSpPr>
        <p:spPr>
          <a:xfrm>
            <a:off x="9641992" y="6106536"/>
            <a:ext cx="1555881" cy="123885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just"/>
            <a:r>
              <a:rPr lang="fr-FR" sz="1200" b="1" u="sng">
                <a:latin typeface="Abadi" panose="020B0604020104020204" pitchFamily="34" charset="0"/>
              </a:rPr>
              <a:t>Trouver au moins 2 fuites par semaine.</a:t>
            </a:r>
          </a:p>
          <a:p>
            <a:pPr algn="just"/>
            <a:r>
              <a:rPr lang="fr-FR" sz="1000">
                <a:latin typeface="Abadi" panose="020B0604020104020204" pitchFamily="34" charset="0"/>
              </a:rPr>
              <a:t>Semaines </a:t>
            </a:r>
            <a:r>
              <a:rPr lang="fr-FR" sz="1000" dirty="0">
                <a:latin typeface="Abadi" panose="020B0604020104020204" pitchFamily="34" charset="0"/>
              </a:rPr>
              <a:t>9 et 10, le chercheur de fuites n’a plus de stock et n’est plus assez alimenté par l’analyste de réseau</a:t>
            </a:r>
          </a:p>
        </p:txBody>
      </p:sp>
      <p:sp>
        <p:nvSpPr>
          <p:cNvPr id="418" name="ZoneTexte 417">
            <a:extLst>
              <a:ext uri="{FF2B5EF4-FFF2-40B4-BE49-F238E27FC236}">
                <a16:creationId xmlns:a16="http://schemas.microsoft.com/office/drawing/2014/main" id="{16FDD92A-AB51-2FF0-36E6-BAECE21146D1}"/>
              </a:ext>
            </a:extLst>
          </p:cNvPr>
          <p:cNvSpPr txBox="1"/>
          <p:nvPr/>
        </p:nvSpPr>
        <p:spPr>
          <a:xfrm>
            <a:off x="13370110" y="6096273"/>
            <a:ext cx="1678717" cy="13507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just"/>
            <a:r>
              <a:rPr lang="fr-FR" sz="1200" b="1" u="sng">
                <a:latin typeface="Abadi" panose="020B0604020104020204" pitchFamily="34" charset="0"/>
              </a:rPr>
              <a:t>Le chercheur de fuites passe au moins 80% de son temps à la recherche de fuites.</a:t>
            </a:r>
          </a:p>
          <a:p>
            <a:pPr algn="just"/>
            <a:r>
              <a:rPr lang="fr-FR" sz="1000">
                <a:latin typeface="Abadi" panose="020B0604020104020204" pitchFamily="34" charset="0"/>
              </a:rPr>
              <a:t>Semaines </a:t>
            </a:r>
            <a:r>
              <a:rPr lang="fr-FR" sz="1000" dirty="0">
                <a:latin typeface="Abadi" panose="020B0604020104020204" pitchFamily="34" charset="0"/>
              </a:rPr>
              <a:t>9 et 10, le chercheur de fuites n’a plus de stock et n’est plus assez alimenté par l’analyste de réseau</a:t>
            </a:r>
          </a:p>
        </p:txBody>
      </p:sp>
      <p:cxnSp>
        <p:nvCxnSpPr>
          <p:cNvPr id="419" name="Connecteur droit 418">
            <a:extLst>
              <a:ext uri="{FF2B5EF4-FFF2-40B4-BE49-F238E27FC236}">
                <a16:creationId xmlns:a16="http://schemas.microsoft.com/office/drawing/2014/main" id="{0CDB4508-3C3E-42FC-3F3D-88103F7AD033}"/>
              </a:ext>
            </a:extLst>
          </p:cNvPr>
          <p:cNvCxnSpPr>
            <a:cxnSpLocks/>
          </p:cNvCxnSpPr>
          <p:nvPr/>
        </p:nvCxnSpPr>
        <p:spPr>
          <a:xfrm>
            <a:off x="7725108" y="6463231"/>
            <a:ext cx="1836000" cy="0"/>
          </a:xfrm>
          <a:prstGeom prst="line">
            <a:avLst/>
          </a:prstGeom>
          <a:ln w="28575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necteur droit 419">
            <a:extLst>
              <a:ext uri="{FF2B5EF4-FFF2-40B4-BE49-F238E27FC236}">
                <a16:creationId xmlns:a16="http://schemas.microsoft.com/office/drawing/2014/main" id="{F3DF809F-955C-1152-AB10-429B8EBBBA4B}"/>
              </a:ext>
            </a:extLst>
          </p:cNvPr>
          <p:cNvCxnSpPr>
            <a:cxnSpLocks/>
          </p:cNvCxnSpPr>
          <p:nvPr/>
        </p:nvCxnSpPr>
        <p:spPr>
          <a:xfrm>
            <a:off x="11374564" y="6252379"/>
            <a:ext cx="1836000" cy="0"/>
          </a:xfrm>
          <a:prstGeom prst="line">
            <a:avLst/>
          </a:prstGeom>
          <a:ln w="28575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necteur droit 420">
            <a:extLst>
              <a:ext uri="{FF2B5EF4-FFF2-40B4-BE49-F238E27FC236}">
                <a16:creationId xmlns:a16="http://schemas.microsoft.com/office/drawing/2014/main" id="{04559D39-AB34-B534-2384-64AE03E0A4C9}"/>
              </a:ext>
            </a:extLst>
          </p:cNvPr>
          <p:cNvCxnSpPr>
            <a:cxnSpLocks/>
          </p:cNvCxnSpPr>
          <p:nvPr/>
        </p:nvCxnSpPr>
        <p:spPr>
          <a:xfrm>
            <a:off x="11248278" y="5731949"/>
            <a:ext cx="0" cy="19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ZoneTexte 421">
            <a:extLst>
              <a:ext uri="{FF2B5EF4-FFF2-40B4-BE49-F238E27FC236}">
                <a16:creationId xmlns:a16="http://schemas.microsoft.com/office/drawing/2014/main" id="{FD010A34-E217-8654-019E-21048C80E2A6}"/>
              </a:ext>
            </a:extLst>
          </p:cNvPr>
          <p:cNvSpPr txBox="1"/>
          <p:nvPr/>
        </p:nvSpPr>
        <p:spPr>
          <a:xfrm>
            <a:off x="7636180" y="7988115"/>
            <a:ext cx="7449710" cy="191936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 u="sng" dirty="0">
                <a:latin typeface="Abadi" panose="020B0604020104020204" pitchFamily="34" charset="0"/>
              </a:rPr>
              <a:t>Ce que nous conservons :</a:t>
            </a:r>
          </a:p>
          <a:p>
            <a:r>
              <a:rPr lang="fr-FR" sz="1200" dirty="0">
                <a:latin typeface="Abadi" panose="020B0604020104020204" pitchFamily="34" charset="0"/>
              </a:rPr>
              <a:t>Conserver le service client comme seul point d’entrée de l’abonné</a:t>
            </a:r>
          </a:p>
          <a:p>
            <a:r>
              <a:rPr lang="fr-FR" sz="1200" dirty="0">
                <a:latin typeface="Abadi" panose="020B0604020104020204" pitchFamily="34" charset="0"/>
              </a:rPr>
              <a:t>Conserver le bac rouge et le traitement de son contenu</a:t>
            </a:r>
          </a:p>
          <a:p>
            <a:endParaRPr lang="fr-FR" sz="1200" dirty="0">
              <a:latin typeface="Abadi" panose="020B0604020104020204" pitchFamily="34" charset="0"/>
            </a:endParaRPr>
          </a:p>
          <a:p>
            <a:r>
              <a:rPr lang="fr-FR" sz="1200" u="sng" dirty="0">
                <a:latin typeface="Abadi" panose="020B0604020104020204" pitchFamily="34" charset="0"/>
              </a:rPr>
              <a:t>Etapes suivantes : </a:t>
            </a:r>
          </a:p>
          <a:p>
            <a:r>
              <a:rPr lang="fr-FR" sz="1200" dirty="0">
                <a:latin typeface="Abadi" panose="020B0604020104020204" pitchFamily="34" charset="0"/>
              </a:rPr>
              <a:t>Pour chaque collaborateur de l’équipe</a:t>
            </a:r>
          </a:p>
          <a:p>
            <a:r>
              <a:rPr lang="fr-FR" sz="1200" dirty="0">
                <a:latin typeface="Abadi" panose="020B0604020104020204" pitchFamily="34" charset="0"/>
              </a:rPr>
              <a:t>Chacun doit connaître la nature et l’importance de ses missions.</a:t>
            </a:r>
          </a:p>
          <a:p>
            <a:r>
              <a:rPr lang="fr-FR" sz="1200" dirty="0">
                <a:latin typeface="Abadi" panose="020B0604020104020204" pitchFamily="34" charset="0"/>
              </a:rPr>
              <a:t>Chacun doit avoir des critères de mesure des conditions de réussite de sa journée de travail</a:t>
            </a:r>
          </a:p>
          <a:p>
            <a:r>
              <a:rPr lang="fr-FR" sz="1200" dirty="0">
                <a:latin typeface="Abadi" panose="020B0604020104020204" pitchFamily="34" charset="0"/>
              </a:rPr>
              <a:t>Chacun doit pouvoir signaler les événements qui consomment du temps au détriment de ses missions</a:t>
            </a:r>
          </a:p>
          <a:p>
            <a:r>
              <a:rPr lang="fr-FR" sz="1200" dirty="0">
                <a:latin typeface="Abadi" panose="020B0604020104020204" pitchFamily="34" charset="0"/>
              </a:rPr>
              <a:t>Les causes des événements qui consomment du temps au détriment de ses missions doivent être traitées.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39E3250F-8206-9300-C323-55A2D11C16FA}"/>
              </a:ext>
            </a:extLst>
          </p:cNvPr>
          <p:cNvGrpSpPr/>
          <p:nvPr/>
        </p:nvGrpSpPr>
        <p:grpSpPr>
          <a:xfrm>
            <a:off x="3029305" y="4227780"/>
            <a:ext cx="293369" cy="297665"/>
            <a:chOff x="8427425" y="8065494"/>
            <a:chExt cx="495996" cy="513147"/>
          </a:xfrm>
        </p:grpSpPr>
        <p:sp>
          <p:nvSpPr>
            <p:cNvPr id="22" name="Graphique 127" descr="Épingler">
              <a:extLst>
                <a:ext uri="{FF2B5EF4-FFF2-40B4-BE49-F238E27FC236}">
                  <a16:creationId xmlns:a16="http://schemas.microsoft.com/office/drawing/2014/main" id="{BC8DA6DC-A9D8-9A2D-4D0A-44B9905E0AC3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CAD6BAB1-1B5D-68A8-FCB3-EF54DA8E3A04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1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565968F8-C26B-6961-4795-BBF197756B07}"/>
              </a:ext>
            </a:extLst>
          </p:cNvPr>
          <p:cNvGrpSpPr/>
          <p:nvPr/>
        </p:nvGrpSpPr>
        <p:grpSpPr>
          <a:xfrm>
            <a:off x="4728643" y="4210096"/>
            <a:ext cx="293369" cy="297665"/>
            <a:chOff x="8427425" y="8065494"/>
            <a:chExt cx="495996" cy="513147"/>
          </a:xfrm>
        </p:grpSpPr>
        <p:sp>
          <p:nvSpPr>
            <p:cNvPr id="27" name="Graphique 127" descr="Épingler">
              <a:extLst>
                <a:ext uri="{FF2B5EF4-FFF2-40B4-BE49-F238E27FC236}">
                  <a16:creationId xmlns:a16="http://schemas.microsoft.com/office/drawing/2014/main" id="{F093CB99-3A32-73E0-708C-3B529055694B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ED5534F-D47C-03A7-57AF-C1499BD1B86A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</a:t>
              </a:r>
            </a:p>
          </p:txBody>
        </p:sp>
      </p:grpSp>
      <p:grpSp>
        <p:nvGrpSpPr>
          <p:cNvPr id="238" name="Groupe 237">
            <a:extLst>
              <a:ext uri="{FF2B5EF4-FFF2-40B4-BE49-F238E27FC236}">
                <a16:creationId xmlns:a16="http://schemas.microsoft.com/office/drawing/2014/main" id="{436B20C6-116B-FB41-6379-B0DE5A20312B}"/>
              </a:ext>
            </a:extLst>
          </p:cNvPr>
          <p:cNvGrpSpPr/>
          <p:nvPr/>
        </p:nvGrpSpPr>
        <p:grpSpPr>
          <a:xfrm>
            <a:off x="4932663" y="4215152"/>
            <a:ext cx="293369" cy="297665"/>
            <a:chOff x="8427425" y="8065494"/>
            <a:chExt cx="495996" cy="513147"/>
          </a:xfrm>
        </p:grpSpPr>
        <p:sp>
          <p:nvSpPr>
            <p:cNvPr id="239" name="Graphique 127" descr="Épingler">
              <a:extLst>
                <a:ext uri="{FF2B5EF4-FFF2-40B4-BE49-F238E27FC236}">
                  <a16:creationId xmlns:a16="http://schemas.microsoft.com/office/drawing/2014/main" id="{668D792D-631C-5AC5-11AE-F5A2EB2383CB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40" name="ZoneTexte 239">
              <a:extLst>
                <a:ext uri="{FF2B5EF4-FFF2-40B4-BE49-F238E27FC236}">
                  <a16:creationId xmlns:a16="http://schemas.microsoft.com/office/drawing/2014/main" id="{DB07FAE1-67DC-E7A5-7563-73CEA1AF4560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241" name="Groupe 240">
            <a:extLst>
              <a:ext uri="{FF2B5EF4-FFF2-40B4-BE49-F238E27FC236}">
                <a16:creationId xmlns:a16="http://schemas.microsoft.com/office/drawing/2014/main" id="{535CE418-DB31-1B5B-2010-53CDC1B1A3B8}"/>
              </a:ext>
            </a:extLst>
          </p:cNvPr>
          <p:cNvGrpSpPr/>
          <p:nvPr/>
        </p:nvGrpSpPr>
        <p:grpSpPr>
          <a:xfrm>
            <a:off x="5125644" y="4212097"/>
            <a:ext cx="293369" cy="297665"/>
            <a:chOff x="8427425" y="8065494"/>
            <a:chExt cx="495996" cy="513147"/>
          </a:xfrm>
        </p:grpSpPr>
        <p:sp>
          <p:nvSpPr>
            <p:cNvPr id="242" name="Graphique 127" descr="Épingler">
              <a:extLst>
                <a:ext uri="{FF2B5EF4-FFF2-40B4-BE49-F238E27FC236}">
                  <a16:creationId xmlns:a16="http://schemas.microsoft.com/office/drawing/2014/main" id="{53F0B031-75B4-4D61-8119-59AA26637CFD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43" name="ZoneTexte 242">
              <a:extLst>
                <a:ext uri="{FF2B5EF4-FFF2-40B4-BE49-F238E27FC236}">
                  <a16:creationId xmlns:a16="http://schemas.microsoft.com/office/drawing/2014/main" id="{D325C8E0-EBAC-FAFC-8C31-790C0ED73EA1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pic>
        <p:nvPicPr>
          <p:cNvPr id="244" name="Graphique 243" descr="Marqueur">
            <a:extLst>
              <a:ext uri="{FF2B5EF4-FFF2-40B4-BE49-F238E27FC236}">
                <a16:creationId xmlns:a16="http://schemas.microsoft.com/office/drawing/2014/main" id="{21B0B12F-75FC-622D-9BEC-B23D26F1F4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65205" y="3134875"/>
            <a:ext cx="647360" cy="647360"/>
          </a:xfrm>
          <a:prstGeom prst="rect">
            <a:avLst/>
          </a:prstGeom>
        </p:spPr>
      </p:pic>
      <p:pic>
        <p:nvPicPr>
          <p:cNvPr id="245" name="Graphique 244" descr="Marqueur">
            <a:extLst>
              <a:ext uri="{FF2B5EF4-FFF2-40B4-BE49-F238E27FC236}">
                <a16:creationId xmlns:a16="http://schemas.microsoft.com/office/drawing/2014/main" id="{083112F5-AABA-C0AF-CA71-49A5AC9198A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03120" y="4133896"/>
            <a:ext cx="647360" cy="647360"/>
          </a:xfrm>
          <a:prstGeom prst="rect">
            <a:avLst/>
          </a:prstGeom>
        </p:spPr>
      </p:pic>
      <p:grpSp>
        <p:nvGrpSpPr>
          <p:cNvPr id="246" name="Groupe 245">
            <a:extLst>
              <a:ext uri="{FF2B5EF4-FFF2-40B4-BE49-F238E27FC236}">
                <a16:creationId xmlns:a16="http://schemas.microsoft.com/office/drawing/2014/main" id="{D325FCC7-F9AB-AF5A-2117-D077DCB97335}"/>
              </a:ext>
            </a:extLst>
          </p:cNvPr>
          <p:cNvGrpSpPr/>
          <p:nvPr/>
        </p:nvGrpSpPr>
        <p:grpSpPr>
          <a:xfrm>
            <a:off x="100029" y="3614592"/>
            <a:ext cx="7373820" cy="1517868"/>
            <a:chOff x="117230" y="2670794"/>
            <a:chExt cx="7373820" cy="1517868"/>
          </a:xfrm>
        </p:grpSpPr>
        <p:sp>
          <p:nvSpPr>
            <p:cNvPr id="247" name="ZoneTexte 246">
              <a:extLst>
                <a:ext uri="{FF2B5EF4-FFF2-40B4-BE49-F238E27FC236}">
                  <a16:creationId xmlns:a16="http://schemas.microsoft.com/office/drawing/2014/main" id="{CC9B2DD5-C5F3-8F93-2EA9-98534DC61544}"/>
                </a:ext>
              </a:extLst>
            </p:cNvPr>
            <p:cNvSpPr txBox="1"/>
            <p:nvPr/>
          </p:nvSpPr>
          <p:spPr>
            <a:xfrm>
              <a:off x="117230" y="2670794"/>
              <a:ext cx="1289925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L’usine produit et injecte l’eau potable dans le réseau</a:t>
              </a:r>
            </a:p>
          </p:txBody>
        </p:sp>
        <p:sp>
          <p:nvSpPr>
            <p:cNvPr id="248" name="ZoneTexte 247">
              <a:extLst>
                <a:ext uri="{FF2B5EF4-FFF2-40B4-BE49-F238E27FC236}">
                  <a16:creationId xmlns:a16="http://schemas.microsoft.com/office/drawing/2014/main" id="{7A70673A-BFA4-D77F-D005-077597A64DC3}"/>
                </a:ext>
              </a:extLst>
            </p:cNvPr>
            <p:cNvSpPr txBox="1"/>
            <p:nvPr/>
          </p:nvSpPr>
          <p:spPr>
            <a:xfrm>
              <a:off x="1694817" y="2670794"/>
              <a:ext cx="917108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 réseau distribue l’eau potable</a:t>
              </a:r>
            </a:p>
          </p:txBody>
        </p:sp>
        <p:sp>
          <p:nvSpPr>
            <p:cNvPr id="249" name="ZoneTexte 248">
              <a:extLst>
                <a:ext uri="{FF2B5EF4-FFF2-40B4-BE49-F238E27FC236}">
                  <a16:creationId xmlns:a16="http://schemas.microsoft.com/office/drawing/2014/main" id="{EB7F5D5C-F549-35B2-467D-83F926674DB4}"/>
                </a:ext>
              </a:extLst>
            </p:cNvPr>
            <p:cNvSpPr txBox="1"/>
            <p:nvPr/>
          </p:nvSpPr>
          <p:spPr>
            <a:xfrm>
              <a:off x="2921942" y="2670794"/>
              <a:ext cx="1321733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compteurs clients sont relevés par le service conso</a:t>
              </a:r>
            </a:p>
          </p:txBody>
        </p:sp>
        <p:sp>
          <p:nvSpPr>
            <p:cNvPr id="250" name="ZoneTexte 249">
              <a:extLst>
                <a:ext uri="{FF2B5EF4-FFF2-40B4-BE49-F238E27FC236}">
                  <a16:creationId xmlns:a16="http://schemas.microsoft.com/office/drawing/2014/main" id="{4310F1A9-DB09-E0DA-BD60-A66C1F85530D}"/>
                </a:ext>
              </a:extLst>
            </p:cNvPr>
            <p:cNvSpPr txBox="1"/>
            <p:nvPr/>
          </p:nvSpPr>
          <p:spPr>
            <a:xfrm>
              <a:off x="4531336" y="2670794"/>
              <a:ext cx="1154083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L’eau consommée est facturée par le service conso</a:t>
              </a:r>
            </a:p>
          </p:txBody>
        </p:sp>
        <p:sp>
          <p:nvSpPr>
            <p:cNvPr id="251" name="ZoneTexte 250">
              <a:extLst>
                <a:ext uri="{FF2B5EF4-FFF2-40B4-BE49-F238E27FC236}">
                  <a16:creationId xmlns:a16="http://schemas.microsoft.com/office/drawing/2014/main" id="{9C14DFE7-CCB7-5A9A-17D3-4228AEB695BE}"/>
                </a:ext>
              </a:extLst>
            </p:cNvPr>
            <p:cNvSpPr txBox="1"/>
            <p:nvPr/>
          </p:nvSpPr>
          <p:spPr>
            <a:xfrm>
              <a:off x="5947497" y="2670794"/>
              <a:ext cx="1543553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La collectivité compare la quantité d’eau injectée à l’eau facturée</a:t>
              </a:r>
            </a:p>
          </p:txBody>
        </p: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B426A00C-7577-30F6-D9F5-6CDC596D9B2A}"/>
                </a:ext>
              </a:extLst>
            </p:cNvPr>
            <p:cNvSpPr txBox="1"/>
            <p:nvPr/>
          </p:nvSpPr>
          <p:spPr>
            <a:xfrm>
              <a:off x="209349" y="3480776"/>
              <a:ext cx="1025769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compteurs de secteurs sont relevés par le SI</a:t>
              </a:r>
            </a:p>
          </p:txBody>
        </p:sp>
        <p:sp>
          <p:nvSpPr>
            <p:cNvPr id="254" name="ZoneTexte 253">
              <a:extLst>
                <a:ext uri="{FF2B5EF4-FFF2-40B4-BE49-F238E27FC236}">
                  <a16:creationId xmlns:a16="http://schemas.microsoft.com/office/drawing/2014/main" id="{91AA7A4A-7F73-EC17-AD9B-B04FB6FC3E24}"/>
                </a:ext>
              </a:extLst>
            </p:cNvPr>
            <p:cNvSpPr txBox="1"/>
            <p:nvPr/>
          </p:nvSpPr>
          <p:spPr>
            <a:xfrm>
              <a:off x="1582889" y="3480776"/>
              <a:ext cx="1181097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débits des secteurs de réseau sont analysés par l’analyste</a:t>
              </a:r>
            </a:p>
          </p:txBody>
        </p:sp>
        <p:sp>
          <p:nvSpPr>
            <p:cNvPr id="255" name="ZoneTexte 254">
              <a:extLst>
                <a:ext uri="{FF2B5EF4-FFF2-40B4-BE49-F238E27FC236}">
                  <a16:creationId xmlns:a16="http://schemas.microsoft.com/office/drawing/2014/main" id="{873F680A-4268-D9F9-F3BD-CBA4D794F669}"/>
                </a:ext>
              </a:extLst>
            </p:cNvPr>
            <p:cNvSpPr txBox="1"/>
            <p:nvPr/>
          </p:nvSpPr>
          <p:spPr>
            <a:xfrm>
              <a:off x="3077839" y="3480776"/>
              <a:ext cx="1384531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secteurs fuyards sont signalés par l’analyste au chercheur de fuites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41D2A471-C090-A3D4-B88B-4D0D13DE7670}"/>
                </a:ext>
              </a:extLst>
            </p:cNvPr>
            <p:cNvSpPr txBox="1"/>
            <p:nvPr/>
          </p:nvSpPr>
          <p:spPr>
            <a:xfrm>
              <a:off x="4742644" y="3557389"/>
              <a:ext cx="1207469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 chercheur de fuites identifie l’endroit à réparer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20BE778D-1DEE-5ED3-5230-58C090591011}"/>
                </a:ext>
              </a:extLst>
            </p:cNvPr>
            <p:cNvSpPr txBox="1"/>
            <p:nvPr/>
          </p:nvSpPr>
          <p:spPr>
            <a:xfrm>
              <a:off x="6297544" y="3480776"/>
              <a:ext cx="961793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réparations sont faites par le réparateur</a:t>
              </a:r>
            </a:p>
          </p:txBody>
        </p: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EABAF979-2E35-8919-705A-697EC25860DE}"/>
                </a:ext>
              </a:extLst>
            </p:cNvPr>
            <p:cNvCxnSpPr>
              <a:cxnSpLocks/>
              <a:stCxn id="247" idx="3"/>
              <a:endCxn id="248" idx="1"/>
            </p:cNvCxnSpPr>
            <p:nvPr/>
          </p:nvCxnSpPr>
          <p:spPr>
            <a:xfrm>
              <a:off x="1407155" y="2947793"/>
              <a:ext cx="28766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1DD8DF51-6145-2F13-6E6C-1AEECEC48C02}"/>
                </a:ext>
              </a:extLst>
            </p:cNvPr>
            <p:cNvCxnSpPr>
              <a:cxnSpLocks/>
              <a:stCxn id="247" idx="2"/>
              <a:endCxn id="252" idx="0"/>
            </p:cNvCxnSpPr>
            <p:nvPr/>
          </p:nvCxnSpPr>
          <p:spPr>
            <a:xfrm flipH="1">
              <a:off x="722234" y="3224792"/>
              <a:ext cx="39959" cy="2559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>
              <a:extLst>
                <a:ext uri="{FF2B5EF4-FFF2-40B4-BE49-F238E27FC236}">
                  <a16:creationId xmlns:a16="http://schemas.microsoft.com/office/drawing/2014/main" id="{65BF86DF-E6FC-0B40-573D-A955D50D6AFC}"/>
                </a:ext>
              </a:extLst>
            </p:cNvPr>
            <p:cNvCxnSpPr>
              <a:cxnSpLocks/>
              <a:stCxn id="249" idx="3"/>
              <a:endCxn id="250" idx="1"/>
            </p:cNvCxnSpPr>
            <p:nvPr/>
          </p:nvCxnSpPr>
          <p:spPr>
            <a:xfrm>
              <a:off x="4243675" y="2947793"/>
              <a:ext cx="28766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>
              <a:extLst>
                <a:ext uri="{FF2B5EF4-FFF2-40B4-BE49-F238E27FC236}">
                  <a16:creationId xmlns:a16="http://schemas.microsoft.com/office/drawing/2014/main" id="{2AD4D845-2E4A-245D-AA15-F0C90A5F5600}"/>
                </a:ext>
              </a:extLst>
            </p:cNvPr>
            <p:cNvCxnSpPr>
              <a:cxnSpLocks/>
              <a:stCxn id="248" idx="3"/>
              <a:endCxn id="249" idx="1"/>
            </p:cNvCxnSpPr>
            <p:nvPr/>
          </p:nvCxnSpPr>
          <p:spPr>
            <a:xfrm>
              <a:off x="2611925" y="2947793"/>
              <a:ext cx="31001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>
              <a:extLst>
                <a:ext uri="{FF2B5EF4-FFF2-40B4-BE49-F238E27FC236}">
                  <a16:creationId xmlns:a16="http://schemas.microsoft.com/office/drawing/2014/main" id="{623FA5DD-DF37-C7D9-58A7-E11DA6708669}"/>
                </a:ext>
              </a:extLst>
            </p:cNvPr>
            <p:cNvCxnSpPr>
              <a:cxnSpLocks/>
              <a:stCxn id="250" idx="3"/>
              <a:endCxn id="251" idx="1"/>
            </p:cNvCxnSpPr>
            <p:nvPr/>
          </p:nvCxnSpPr>
          <p:spPr>
            <a:xfrm>
              <a:off x="5685419" y="2947793"/>
              <a:ext cx="2620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id="{E5011787-542D-9DC7-1568-72628E45C841}"/>
                </a:ext>
              </a:extLst>
            </p:cNvPr>
            <p:cNvCxnSpPr>
              <a:cxnSpLocks/>
              <a:stCxn id="252" idx="3"/>
              <a:endCxn id="254" idx="1"/>
            </p:cNvCxnSpPr>
            <p:nvPr/>
          </p:nvCxnSpPr>
          <p:spPr>
            <a:xfrm>
              <a:off x="1235118" y="3834719"/>
              <a:ext cx="34777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>
              <a:extLst>
                <a:ext uri="{FF2B5EF4-FFF2-40B4-BE49-F238E27FC236}">
                  <a16:creationId xmlns:a16="http://schemas.microsoft.com/office/drawing/2014/main" id="{3BB34D00-3C4E-FCC9-1B7B-1AD699887496}"/>
                </a:ext>
              </a:extLst>
            </p:cNvPr>
            <p:cNvCxnSpPr>
              <a:cxnSpLocks/>
              <a:stCxn id="255" idx="3"/>
              <a:endCxn id="33" idx="1"/>
            </p:cNvCxnSpPr>
            <p:nvPr/>
          </p:nvCxnSpPr>
          <p:spPr>
            <a:xfrm flipV="1">
              <a:off x="4462370" y="3834388"/>
              <a:ext cx="280274" cy="3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id="{0A0A4A9F-163F-0299-0EF7-D7EE45C9B827}"/>
                </a:ext>
              </a:extLst>
            </p:cNvPr>
            <p:cNvCxnSpPr>
              <a:cxnSpLocks/>
              <a:stCxn id="254" idx="3"/>
              <a:endCxn id="255" idx="1"/>
            </p:cNvCxnSpPr>
            <p:nvPr/>
          </p:nvCxnSpPr>
          <p:spPr>
            <a:xfrm>
              <a:off x="2763986" y="3834719"/>
              <a:ext cx="3138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>
              <a:extLst>
                <a:ext uri="{FF2B5EF4-FFF2-40B4-BE49-F238E27FC236}">
                  <a16:creationId xmlns:a16="http://schemas.microsoft.com/office/drawing/2014/main" id="{B860E671-3655-AD48-1D3E-98A232E199E3}"/>
                </a:ext>
              </a:extLst>
            </p:cNvPr>
            <p:cNvCxnSpPr>
              <a:cxnSpLocks/>
              <a:stCxn id="33" idx="3"/>
              <a:endCxn id="35" idx="1"/>
            </p:cNvCxnSpPr>
            <p:nvPr/>
          </p:nvCxnSpPr>
          <p:spPr>
            <a:xfrm>
              <a:off x="5950113" y="3834388"/>
              <a:ext cx="347431" cy="3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59278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9187</TotalTime>
  <Words>1121</Words>
  <Application>Microsoft Office PowerPoint</Application>
  <PresentationFormat>Personnalisé</PresentationFormat>
  <Paragraphs>157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BUONO</dc:creator>
  <cp:lastModifiedBy>BUONO Frederic</cp:lastModifiedBy>
  <cp:revision>29</cp:revision>
  <cp:lastPrinted>2023-10-09T12:23:43Z</cp:lastPrinted>
  <dcterms:created xsi:type="dcterms:W3CDTF">2023-07-19T08:30:26Z</dcterms:created>
  <dcterms:modified xsi:type="dcterms:W3CDTF">2024-06-01T09:33:54Z</dcterms:modified>
</cp:coreProperties>
</file>