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691813" cy="7559675"/>
  <p:notesSz cx="6819900" cy="9918700"/>
  <p:defaultTextStyle>
    <a:defPPr>
      <a:defRPr lang="fr-FR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3" autoAdjust="0"/>
    <p:restoredTop sz="96023" autoAdjust="0"/>
  </p:normalViewPr>
  <p:slideViewPr>
    <p:cSldViewPr>
      <p:cViewPr varScale="1">
        <p:scale>
          <a:sx n="107" d="100"/>
          <a:sy n="107" d="100"/>
        </p:scale>
        <p:origin x="1656" y="120"/>
      </p:cViewPr>
      <p:guideLst>
        <p:guide orient="horz" pos="2381"/>
        <p:guide pos="3368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2348400"/>
            <a:ext cx="9088041" cy="162043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302738"/>
            <a:ext cx="2405658" cy="645022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1" y="302738"/>
            <a:ext cx="7038777" cy="645022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4857792"/>
            <a:ext cx="9088041" cy="15014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2" y="300988"/>
            <a:ext cx="5977020" cy="645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1" y="1581933"/>
            <a:ext cx="3517533" cy="51710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1763925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7006699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71A5DA89-7C76-167B-CFC3-B0B8DC437584}"/>
              </a:ext>
            </a:extLst>
          </p:cNvPr>
          <p:cNvCxnSpPr>
            <a:cxnSpLocks/>
          </p:cNvCxnSpPr>
          <p:nvPr/>
        </p:nvCxnSpPr>
        <p:spPr>
          <a:xfrm>
            <a:off x="5344729" y="463740"/>
            <a:ext cx="0" cy="687949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9915E316-8FB2-CEFE-CD75-1279CF525499}"/>
              </a:ext>
            </a:extLst>
          </p:cNvPr>
          <p:cNvCxnSpPr>
            <a:cxnSpLocks/>
          </p:cNvCxnSpPr>
          <p:nvPr/>
        </p:nvCxnSpPr>
        <p:spPr>
          <a:xfrm>
            <a:off x="306123" y="3847721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0B61ABB3-5452-D4DB-CDDB-CA5B655D57E4}"/>
              </a:ext>
            </a:extLst>
          </p:cNvPr>
          <p:cNvSpPr txBox="1"/>
          <p:nvPr/>
        </p:nvSpPr>
        <p:spPr>
          <a:xfrm>
            <a:off x="5336512" y="5337578"/>
            <a:ext cx="4004303" cy="261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2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259D1617-5173-FF51-14C9-81221D080C03}"/>
              </a:ext>
            </a:extLst>
          </p:cNvPr>
          <p:cNvCxnSpPr>
            <a:cxnSpLocks/>
          </p:cNvCxnSpPr>
          <p:nvPr/>
        </p:nvCxnSpPr>
        <p:spPr>
          <a:xfrm>
            <a:off x="306124" y="468128"/>
            <a:ext cx="1007956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F7267BCC-22C3-21FB-C46C-5C45228A27E3}"/>
              </a:ext>
            </a:extLst>
          </p:cNvPr>
          <p:cNvSpPr txBox="1"/>
          <p:nvPr/>
        </p:nvSpPr>
        <p:spPr>
          <a:xfrm>
            <a:off x="364155" y="211855"/>
            <a:ext cx="6882520" cy="238139"/>
          </a:xfrm>
          <a:prstGeom prst="rect">
            <a:avLst/>
          </a:prstGeom>
          <a:noFill/>
        </p:spPr>
        <p:txBody>
          <a:bodyPr wrap="square" lIns="33939" tIns="33939" rIns="0" bIns="33939" rtlCol="0">
            <a:spAutoFit/>
          </a:bodyPr>
          <a:lstStyle/>
          <a:p>
            <a:r>
              <a:rPr lang="fr-FR" sz="1102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Titre :</a:t>
            </a:r>
            <a:endParaRPr lang="fr-FR" sz="1102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3911B16E-03F8-AFC9-2A50-194FC7807FF9}"/>
              </a:ext>
            </a:extLst>
          </p:cNvPr>
          <p:cNvSpPr txBox="1"/>
          <p:nvPr/>
        </p:nvSpPr>
        <p:spPr>
          <a:xfrm>
            <a:off x="834210" y="653058"/>
            <a:ext cx="1385302" cy="13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Contexte :</a:t>
            </a:r>
            <a:endParaRPr lang="fr-FR" sz="866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72CC47D-84BD-4074-03D6-FAE3CBC3DAF2}"/>
              </a:ext>
            </a:extLst>
          </p:cNvPr>
          <p:cNvSpPr txBox="1"/>
          <p:nvPr/>
        </p:nvSpPr>
        <p:spPr>
          <a:xfrm>
            <a:off x="2327640" y="656850"/>
            <a:ext cx="2958933" cy="13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Client :</a:t>
            </a:r>
            <a:endParaRPr lang="fr-FR" sz="709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A02D0594-3164-3A48-A780-5BCEDA683284}"/>
              </a:ext>
            </a:extLst>
          </p:cNvPr>
          <p:cNvSpPr txBox="1"/>
          <p:nvPr/>
        </p:nvSpPr>
        <p:spPr>
          <a:xfrm>
            <a:off x="2329756" y="1164258"/>
            <a:ext cx="2958933" cy="13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Entreprise :</a:t>
            </a:r>
            <a:endParaRPr lang="fr-FR" sz="866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432A1D09-48C5-B0D6-E6A9-67EF1D50E138}"/>
              </a:ext>
            </a:extLst>
          </p:cNvPr>
          <p:cNvSpPr txBox="1"/>
          <p:nvPr/>
        </p:nvSpPr>
        <p:spPr>
          <a:xfrm>
            <a:off x="2329756" y="1555605"/>
            <a:ext cx="2958933" cy="13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Humain :</a:t>
            </a:r>
            <a:endParaRPr lang="fr-FR" sz="866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A757D6C1-DD9C-2207-89CB-506AFE51E727}"/>
              </a:ext>
            </a:extLst>
          </p:cNvPr>
          <p:cNvSpPr txBox="1"/>
          <p:nvPr/>
        </p:nvSpPr>
        <p:spPr>
          <a:xfrm>
            <a:off x="2329756" y="1946953"/>
            <a:ext cx="2958933" cy="13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Impact Sociétal/Environnemental :</a:t>
            </a:r>
            <a:endParaRPr lang="fr-FR" sz="866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852F2635-66E4-5B27-6FDF-037C5CE44959}"/>
              </a:ext>
            </a:extLst>
          </p:cNvPr>
          <p:cNvSpPr txBox="1"/>
          <p:nvPr/>
        </p:nvSpPr>
        <p:spPr>
          <a:xfrm>
            <a:off x="254561" y="2257909"/>
            <a:ext cx="2277644" cy="22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Processus ou standard de travail</a:t>
            </a:r>
            <a:endParaRPr lang="fr-FR" sz="866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05" name="Connecteur droit avec flèche 104">
            <a:extLst>
              <a:ext uri="{FF2B5EF4-FFF2-40B4-BE49-F238E27FC236}">
                <a16:creationId xmlns:a16="http://schemas.microsoft.com/office/drawing/2014/main" id="{A77D27F4-FBCC-194B-896D-F706FDBB163F}"/>
              </a:ext>
            </a:extLst>
          </p:cNvPr>
          <p:cNvCxnSpPr>
            <a:cxnSpLocks/>
            <a:stCxn id="155" idx="3"/>
            <a:endCxn id="153" idx="1"/>
          </p:cNvCxnSpPr>
          <p:nvPr/>
        </p:nvCxnSpPr>
        <p:spPr>
          <a:xfrm flipV="1">
            <a:off x="890926" y="3523008"/>
            <a:ext cx="178250" cy="4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A8135792-38CC-B69E-CA7A-F9A6819D65D4}"/>
              </a:ext>
            </a:extLst>
          </p:cNvPr>
          <p:cNvGrpSpPr/>
          <p:nvPr/>
        </p:nvGrpSpPr>
        <p:grpSpPr>
          <a:xfrm>
            <a:off x="346093" y="3085863"/>
            <a:ext cx="544833" cy="747320"/>
            <a:chOff x="105143" y="2329700"/>
            <a:chExt cx="881648" cy="697859"/>
          </a:xfrm>
        </p:grpSpPr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id="{AF39D682-8A4F-113E-EC5B-E2E29CDCCEDF}"/>
                </a:ext>
              </a:extLst>
            </p:cNvPr>
            <p:cNvSpPr txBox="1"/>
            <p:nvPr/>
          </p:nvSpPr>
          <p:spPr>
            <a:xfrm>
              <a:off x="105143" y="2456841"/>
              <a:ext cx="881648" cy="57071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3939" tIns="33939" rIns="33939" bIns="33939" rtlCol="0" anchor="ctr">
              <a:noAutofit/>
            </a:bodyPr>
            <a:lstStyle/>
            <a:p>
              <a:pPr algn="ctr"/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Le programme CERBERE déconnecte tous les utilisateurs à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21h45</a:t>
              </a:r>
              <a:endParaRPr lang="fr-FR" sz="551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56" name="ZoneTexte 155">
              <a:extLst>
                <a:ext uri="{FF2B5EF4-FFF2-40B4-BE49-F238E27FC236}">
                  <a16:creationId xmlns:a16="http://schemas.microsoft.com/office/drawing/2014/main" id="{8DB172B5-752C-D1A7-62D9-62BF39CB82A7}"/>
                </a:ext>
              </a:extLst>
            </p:cNvPr>
            <p:cNvSpPr txBox="1"/>
            <p:nvPr/>
          </p:nvSpPr>
          <p:spPr>
            <a:xfrm>
              <a:off x="105999" y="2329700"/>
              <a:ext cx="225035" cy="127335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#1</a:t>
              </a:r>
              <a:endParaRPr lang="fr-FR" sz="472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83478C52-6446-687E-4F28-6470669A7235}"/>
              </a:ext>
            </a:extLst>
          </p:cNvPr>
          <p:cNvGrpSpPr/>
          <p:nvPr/>
        </p:nvGrpSpPr>
        <p:grpSpPr>
          <a:xfrm>
            <a:off x="1069176" y="3092238"/>
            <a:ext cx="645443" cy="740739"/>
            <a:chOff x="45879" y="2355797"/>
            <a:chExt cx="932477" cy="699422"/>
          </a:xfrm>
        </p:grpSpPr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B385B51C-1C67-8ADC-7E61-E055E37002FE}"/>
                </a:ext>
              </a:extLst>
            </p:cNvPr>
            <p:cNvSpPr txBox="1"/>
            <p:nvPr/>
          </p:nvSpPr>
          <p:spPr>
            <a:xfrm>
              <a:off x="45879" y="2469861"/>
              <a:ext cx="932477" cy="58535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3939" tIns="33939" rIns="33939" bIns="33939" rtlCol="0">
              <a:noAutofit/>
            </a:bodyPr>
            <a:lstStyle/>
            <a:p>
              <a:pPr algn="ctr"/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Le programme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MAITRE_DES_CLES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ferme le portail utilisateurs à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21h46</a:t>
              </a:r>
              <a:endParaRPr lang="fr-FR" sz="551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2FE9220A-65C2-C01C-9757-00FE4ACA55E1}"/>
                </a:ext>
              </a:extLst>
            </p:cNvPr>
            <p:cNvSpPr txBox="1"/>
            <p:nvPr/>
          </p:nvSpPr>
          <p:spPr>
            <a:xfrm>
              <a:off x="46729" y="2355797"/>
              <a:ext cx="225035" cy="113941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#2</a:t>
              </a:r>
              <a:endParaRPr lang="fr-FR" sz="472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218522-0523-DD3B-5054-4F31EA1B5E7D}"/>
              </a:ext>
            </a:extLst>
          </p:cNvPr>
          <p:cNvGrpSpPr/>
          <p:nvPr/>
        </p:nvGrpSpPr>
        <p:grpSpPr>
          <a:xfrm>
            <a:off x="4564632" y="3111572"/>
            <a:ext cx="713390" cy="611099"/>
            <a:chOff x="647983" y="2355160"/>
            <a:chExt cx="756722" cy="648218"/>
          </a:xfrm>
        </p:grpSpPr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26F4F66E-0845-EB33-DB7E-A6C596B5938D}"/>
                </a:ext>
              </a:extLst>
            </p:cNvPr>
            <p:cNvSpPr txBox="1"/>
            <p:nvPr/>
          </p:nvSpPr>
          <p:spPr>
            <a:xfrm>
              <a:off x="647983" y="2499378"/>
              <a:ext cx="756722" cy="50400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3939" tIns="33939" rIns="33939" bIns="33939" rtlCol="0" anchor="ctr">
              <a:noAutofit/>
            </a:bodyPr>
            <a:lstStyle/>
            <a:p>
              <a:pPr algn="ctr"/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Le programme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MAITRE_DES_CLES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ouvre le portail utilisateurs à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6h00</a:t>
              </a:r>
              <a:endParaRPr lang="fr-FR" sz="551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A76B2AC8-0933-023F-60CF-ACBB09913676}"/>
                </a:ext>
              </a:extLst>
            </p:cNvPr>
            <p:cNvSpPr txBox="1"/>
            <p:nvPr/>
          </p:nvSpPr>
          <p:spPr>
            <a:xfrm>
              <a:off x="647983" y="2355160"/>
              <a:ext cx="225035" cy="145254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#6</a:t>
              </a:r>
              <a:endParaRPr lang="fr-FR" sz="472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3FBF0BE8-1B3E-01BE-CA76-26FF5C33C4FC}"/>
              </a:ext>
            </a:extLst>
          </p:cNvPr>
          <p:cNvGrpSpPr/>
          <p:nvPr/>
        </p:nvGrpSpPr>
        <p:grpSpPr>
          <a:xfrm>
            <a:off x="3740616" y="3054771"/>
            <a:ext cx="698142" cy="725066"/>
            <a:chOff x="785839" y="2294908"/>
            <a:chExt cx="618866" cy="769108"/>
          </a:xfrm>
        </p:grpSpPr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AD108D2B-E8B6-F31C-631C-6DB74AF27A3E}"/>
                </a:ext>
              </a:extLst>
            </p:cNvPr>
            <p:cNvSpPr txBox="1"/>
            <p:nvPr/>
          </p:nvSpPr>
          <p:spPr>
            <a:xfrm>
              <a:off x="785839" y="2439331"/>
              <a:ext cx="618866" cy="62468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3939" tIns="33939" rIns="33939" bIns="33939" rtlCol="0">
              <a:noAutofit/>
            </a:bodyPr>
            <a:lstStyle/>
            <a:p>
              <a:pPr algn="ctr"/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Le programme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ZOU_L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envoie le fichier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MT101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des demandes de prélèvement à la banque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49917650-D861-494E-728E-C6D1523035E1}"/>
                </a:ext>
              </a:extLst>
            </p:cNvPr>
            <p:cNvSpPr txBox="1"/>
            <p:nvPr/>
          </p:nvSpPr>
          <p:spPr>
            <a:xfrm>
              <a:off x="1179670" y="2294908"/>
              <a:ext cx="225035" cy="14427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#5</a:t>
              </a:r>
              <a:endParaRPr lang="fr-FR" sz="472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cxnSp>
        <p:nvCxnSpPr>
          <p:cNvPr id="110" name="Connecteur droit avec flèche 109">
            <a:extLst>
              <a:ext uri="{FF2B5EF4-FFF2-40B4-BE49-F238E27FC236}">
                <a16:creationId xmlns:a16="http://schemas.microsoft.com/office/drawing/2014/main" id="{6124CF71-5B66-9F09-3571-6846C235690F}"/>
              </a:ext>
            </a:extLst>
          </p:cNvPr>
          <p:cNvCxnSpPr>
            <a:cxnSpLocks/>
            <a:stCxn id="153" idx="3"/>
            <a:endCxn id="241" idx="1"/>
          </p:cNvCxnSpPr>
          <p:nvPr/>
        </p:nvCxnSpPr>
        <p:spPr>
          <a:xfrm flipV="1">
            <a:off x="1714619" y="3488083"/>
            <a:ext cx="123861" cy="34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>
            <a:extLst>
              <a:ext uri="{FF2B5EF4-FFF2-40B4-BE49-F238E27FC236}">
                <a16:creationId xmlns:a16="http://schemas.microsoft.com/office/drawing/2014/main" id="{1FCB84B6-C5AC-A061-59B8-32345F73D5C5}"/>
              </a:ext>
            </a:extLst>
          </p:cNvPr>
          <p:cNvCxnSpPr>
            <a:cxnSpLocks/>
            <a:stCxn id="147" idx="3"/>
            <a:endCxn id="149" idx="1"/>
          </p:cNvCxnSpPr>
          <p:nvPr/>
        </p:nvCxnSpPr>
        <p:spPr>
          <a:xfrm>
            <a:off x="3475048" y="3485131"/>
            <a:ext cx="265567" cy="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>
            <a:extLst>
              <a:ext uri="{FF2B5EF4-FFF2-40B4-BE49-F238E27FC236}">
                <a16:creationId xmlns:a16="http://schemas.microsoft.com/office/drawing/2014/main" id="{5FB4BF80-7360-DEA3-BE98-7257D7F9BAB3}"/>
              </a:ext>
            </a:extLst>
          </p:cNvPr>
          <p:cNvCxnSpPr>
            <a:cxnSpLocks/>
            <a:stCxn id="149" idx="3"/>
            <a:endCxn id="151" idx="1"/>
          </p:cNvCxnSpPr>
          <p:nvPr/>
        </p:nvCxnSpPr>
        <p:spPr>
          <a:xfrm flipV="1">
            <a:off x="4438758" y="3485102"/>
            <a:ext cx="125874" cy="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ZoneTexte 112">
            <a:extLst>
              <a:ext uri="{FF2B5EF4-FFF2-40B4-BE49-F238E27FC236}">
                <a16:creationId xmlns:a16="http://schemas.microsoft.com/office/drawing/2014/main" id="{C5BACCC5-FACC-BD73-CE19-D1BBBD4EE468}"/>
              </a:ext>
            </a:extLst>
          </p:cNvPr>
          <p:cNvSpPr txBox="1"/>
          <p:nvPr/>
        </p:nvSpPr>
        <p:spPr>
          <a:xfrm>
            <a:off x="343072" y="2447533"/>
            <a:ext cx="4819807" cy="2461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33939" tIns="33939" rIns="33939" bIns="33939" rtlCol="0" anchor="ctr">
            <a:noAutofit/>
          </a:bodyPr>
          <a:lstStyle/>
          <a:p>
            <a:pPr algn="ctr"/>
            <a:r>
              <a:rPr lang="fr-FR" sz="630" b="1" dirty="0">
                <a:latin typeface="Poppins" panose="00000500000000000000" pitchFamily="2" charset="0"/>
                <a:cs typeface="Poppins" panose="00000500000000000000" pitchFamily="2" charset="0"/>
              </a:rPr>
              <a:t>ORDONNANCEUR (l’outil qui lance les programmes les uns derrière les autres)</a:t>
            </a:r>
          </a:p>
        </p:txBody>
      </p:sp>
      <p:cxnSp>
        <p:nvCxnSpPr>
          <p:cNvPr id="114" name="Connecteur droit 113">
            <a:extLst>
              <a:ext uri="{FF2B5EF4-FFF2-40B4-BE49-F238E27FC236}">
                <a16:creationId xmlns:a16="http://schemas.microsoft.com/office/drawing/2014/main" id="{6D5CA9BD-DE19-1A3D-2A35-1730F98D7685}"/>
              </a:ext>
            </a:extLst>
          </p:cNvPr>
          <p:cNvCxnSpPr>
            <a:cxnSpLocks/>
            <a:stCxn id="113" idx="2"/>
            <a:endCxn id="116" idx="6"/>
          </p:cNvCxnSpPr>
          <p:nvPr/>
        </p:nvCxnSpPr>
        <p:spPr>
          <a:xfrm flipH="1">
            <a:off x="1031817" y="2693684"/>
            <a:ext cx="1721160" cy="317873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>
            <a:extLst>
              <a:ext uri="{FF2B5EF4-FFF2-40B4-BE49-F238E27FC236}">
                <a16:creationId xmlns:a16="http://schemas.microsoft.com/office/drawing/2014/main" id="{2429B8B1-5934-E4F3-ED06-BE6A11AC3BE0}"/>
              </a:ext>
            </a:extLst>
          </p:cNvPr>
          <p:cNvCxnSpPr>
            <a:cxnSpLocks/>
            <a:stCxn id="117" idx="2"/>
            <a:endCxn id="116" idx="6"/>
          </p:cNvCxnSpPr>
          <p:nvPr/>
        </p:nvCxnSpPr>
        <p:spPr>
          <a:xfrm flipH="1" flipV="1">
            <a:off x="1031817" y="3011557"/>
            <a:ext cx="105244" cy="44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>
            <a:extLst>
              <a:ext uri="{FF2B5EF4-FFF2-40B4-BE49-F238E27FC236}">
                <a16:creationId xmlns:a16="http://schemas.microsoft.com/office/drawing/2014/main" id="{95E32A0F-AB21-09B4-7C8F-1A63F292B628}"/>
              </a:ext>
            </a:extLst>
          </p:cNvPr>
          <p:cNvSpPr/>
          <p:nvPr/>
        </p:nvSpPr>
        <p:spPr>
          <a:xfrm>
            <a:off x="981993" y="2990006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704B8B59-E4A8-215D-95A2-E0B3761F7B41}"/>
              </a:ext>
            </a:extLst>
          </p:cNvPr>
          <p:cNvSpPr/>
          <p:nvPr/>
        </p:nvSpPr>
        <p:spPr>
          <a:xfrm>
            <a:off x="1137061" y="3034255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18" name="Connecteur droit avec flèche 117">
            <a:extLst>
              <a:ext uri="{FF2B5EF4-FFF2-40B4-BE49-F238E27FC236}">
                <a16:creationId xmlns:a16="http://schemas.microsoft.com/office/drawing/2014/main" id="{1DC9E77C-724B-9259-A08B-7D874186A99A}"/>
              </a:ext>
            </a:extLst>
          </p:cNvPr>
          <p:cNvCxnSpPr>
            <a:cxnSpLocks/>
            <a:stCxn id="117" idx="2"/>
            <a:endCxn id="155" idx="0"/>
          </p:cNvCxnSpPr>
          <p:nvPr/>
        </p:nvCxnSpPr>
        <p:spPr>
          <a:xfrm flipH="1">
            <a:off x="618509" y="3055805"/>
            <a:ext cx="518552" cy="166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637E343E-269A-6182-D3AF-3AE090876573}"/>
              </a:ext>
            </a:extLst>
          </p:cNvPr>
          <p:cNvCxnSpPr>
            <a:cxnSpLocks/>
            <a:stCxn id="113" idx="2"/>
            <a:endCxn id="121" idx="6"/>
          </p:cNvCxnSpPr>
          <p:nvPr/>
        </p:nvCxnSpPr>
        <p:spPr>
          <a:xfrm flipH="1">
            <a:off x="1662076" y="2693684"/>
            <a:ext cx="1090900" cy="317873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>
            <a:extLst>
              <a:ext uri="{FF2B5EF4-FFF2-40B4-BE49-F238E27FC236}">
                <a16:creationId xmlns:a16="http://schemas.microsoft.com/office/drawing/2014/main" id="{2BB5CE22-FAE5-A914-16A2-8B52FA4E58E8}"/>
              </a:ext>
            </a:extLst>
          </p:cNvPr>
          <p:cNvCxnSpPr>
            <a:cxnSpLocks/>
            <a:stCxn id="122" idx="2"/>
            <a:endCxn id="121" idx="6"/>
          </p:cNvCxnSpPr>
          <p:nvPr/>
        </p:nvCxnSpPr>
        <p:spPr>
          <a:xfrm flipH="1" flipV="1">
            <a:off x="1662076" y="3011557"/>
            <a:ext cx="85946" cy="67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lipse 120">
            <a:extLst>
              <a:ext uri="{FF2B5EF4-FFF2-40B4-BE49-F238E27FC236}">
                <a16:creationId xmlns:a16="http://schemas.microsoft.com/office/drawing/2014/main" id="{281558A6-C6F8-561E-3BF4-A900B140C8AB}"/>
              </a:ext>
            </a:extLst>
          </p:cNvPr>
          <p:cNvSpPr/>
          <p:nvPr/>
        </p:nvSpPr>
        <p:spPr>
          <a:xfrm>
            <a:off x="1612253" y="2990006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61A47DEB-8E57-3778-78BC-99F9ADFDD926}"/>
              </a:ext>
            </a:extLst>
          </p:cNvPr>
          <p:cNvSpPr/>
          <p:nvPr/>
        </p:nvSpPr>
        <p:spPr>
          <a:xfrm>
            <a:off x="1748022" y="3057016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23" name="Connecteur droit avec flèche 122">
            <a:extLst>
              <a:ext uri="{FF2B5EF4-FFF2-40B4-BE49-F238E27FC236}">
                <a16:creationId xmlns:a16="http://schemas.microsoft.com/office/drawing/2014/main" id="{C3FFA454-EF92-E3C1-CABF-23EEAEE54C72}"/>
              </a:ext>
            </a:extLst>
          </p:cNvPr>
          <p:cNvCxnSpPr>
            <a:cxnSpLocks/>
            <a:stCxn id="122" idx="2"/>
            <a:endCxn id="153" idx="0"/>
          </p:cNvCxnSpPr>
          <p:nvPr/>
        </p:nvCxnSpPr>
        <p:spPr>
          <a:xfrm flipH="1">
            <a:off x="1391897" y="3078566"/>
            <a:ext cx="356125" cy="134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>
            <a:extLst>
              <a:ext uri="{FF2B5EF4-FFF2-40B4-BE49-F238E27FC236}">
                <a16:creationId xmlns:a16="http://schemas.microsoft.com/office/drawing/2014/main" id="{9168E8AD-5514-37BA-04B2-3219E9F49553}"/>
              </a:ext>
            </a:extLst>
          </p:cNvPr>
          <p:cNvCxnSpPr>
            <a:cxnSpLocks/>
            <a:stCxn id="113" idx="2"/>
            <a:endCxn id="126" idx="6"/>
          </p:cNvCxnSpPr>
          <p:nvPr/>
        </p:nvCxnSpPr>
        <p:spPr>
          <a:xfrm>
            <a:off x="2752976" y="2693684"/>
            <a:ext cx="284854" cy="249988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>
            <a:extLst>
              <a:ext uri="{FF2B5EF4-FFF2-40B4-BE49-F238E27FC236}">
                <a16:creationId xmlns:a16="http://schemas.microsoft.com/office/drawing/2014/main" id="{10F56A1E-0E9E-D75B-B301-3A6C1BFBA791}"/>
              </a:ext>
            </a:extLst>
          </p:cNvPr>
          <p:cNvCxnSpPr>
            <a:cxnSpLocks/>
            <a:stCxn id="127" idx="2"/>
            <a:endCxn id="126" idx="6"/>
          </p:cNvCxnSpPr>
          <p:nvPr/>
        </p:nvCxnSpPr>
        <p:spPr>
          <a:xfrm>
            <a:off x="2902061" y="2943671"/>
            <a:ext cx="135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Ellipse 125">
            <a:extLst>
              <a:ext uri="{FF2B5EF4-FFF2-40B4-BE49-F238E27FC236}">
                <a16:creationId xmlns:a16="http://schemas.microsoft.com/office/drawing/2014/main" id="{F1F4A8C7-3403-D8F1-F501-6A9F8D758580}"/>
              </a:ext>
            </a:extLst>
          </p:cNvPr>
          <p:cNvSpPr/>
          <p:nvPr/>
        </p:nvSpPr>
        <p:spPr>
          <a:xfrm>
            <a:off x="2988006" y="2922122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187FEF34-6AB7-4DA6-69A8-EEBDD8556BC2}"/>
              </a:ext>
            </a:extLst>
          </p:cNvPr>
          <p:cNvSpPr/>
          <p:nvPr/>
        </p:nvSpPr>
        <p:spPr>
          <a:xfrm>
            <a:off x="2902060" y="2922122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28" name="Connecteur droit avec flèche 127">
            <a:extLst>
              <a:ext uri="{FF2B5EF4-FFF2-40B4-BE49-F238E27FC236}">
                <a16:creationId xmlns:a16="http://schemas.microsoft.com/office/drawing/2014/main" id="{DF8E48B2-5C7A-A967-9D41-65512159C282}"/>
              </a:ext>
            </a:extLst>
          </p:cNvPr>
          <p:cNvCxnSpPr>
            <a:cxnSpLocks/>
            <a:stCxn id="127" idx="2"/>
            <a:endCxn id="147" idx="0"/>
          </p:cNvCxnSpPr>
          <p:nvPr/>
        </p:nvCxnSpPr>
        <p:spPr>
          <a:xfrm>
            <a:off x="2902060" y="2943672"/>
            <a:ext cx="160690" cy="225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>
            <a:extLst>
              <a:ext uri="{FF2B5EF4-FFF2-40B4-BE49-F238E27FC236}">
                <a16:creationId xmlns:a16="http://schemas.microsoft.com/office/drawing/2014/main" id="{95BAAD2F-5DE6-D53D-79AE-3E71836D04E1}"/>
              </a:ext>
            </a:extLst>
          </p:cNvPr>
          <p:cNvCxnSpPr>
            <a:cxnSpLocks/>
            <a:stCxn id="113" idx="2"/>
            <a:endCxn id="131" idx="6"/>
          </p:cNvCxnSpPr>
          <p:nvPr/>
        </p:nvCxnSpPr>
        <p:spPr>
          <a:xfrm>
            <a:off x="2752976" y="2693684"/>
            <a:ext cx="895815" cy="317873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>
            <a:extLst>
              <a:ext uri="{FF2B5EF4-FFF2-40B4-BE49-F238E27FC236}">
                <a16:creationId xmlns:a16="http://schemas.microsoft.com/office/drawing/2014/main" id="{4C5EB56A-F090-07AD-F6DD-7CAF04F908CD}"/>
              </a:ext>
            </a:extLst>
          </p:cNvPr>
          <p:cNvCxnSpPr>
            <a:cxnSpLocks/>
            <a:stCxn id="132" idx="2"/>
            <a:endCxn id="131" idx="6"/>
          </p:cNvCxnSpPr>
          <p:nvPr/>
        </p:nvCxnSpPr>
        <p:spPr>
          <a:xfrm>
            <a:off x="3619595" y="2875787"/>
            <a:ext cx="29196" cy="135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lipse 130">
            <a:extLst>
              <a:ext uri="{FF2B5EF4-FFF2-40B4-BE49-F238E27FC236}">
                <a16:creationId xmlns:a16="http://schemas.microsoft.com/office/drawing/2014/main" id="{A12B631F-EAAB-46A7-FBA2-06BE97948AE8}"/>
              </a:ext>
            </a:extLst>
          </p:cNvPr>
          <p:cNvSpPr/>
          <p:nvPr/>
        </p:nvSpPr>
        <p:spPr>
          <a:xfrm>
            <a:off x="3598967" y="2990006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8C917805-7F51-CC96-5E7F-841D60A35D08}"/>
              </a:ext>
            </a:extLst>
          </p:cNvPr>
          <p:cNvSpPr/>
          <p:nvPr/>
        </p:nvSpPr>
        <p:spPr>
          <a:xfrm>
            <a:off x="3619595" y="2854237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33" name="Connecteur droit avec flèche 132">
            <a:extLst>
              <a:ext uri="{FF2B5EF4-FFF2-40B4-BE49-F238E27FC236}">
                <a16:creationId xmlns:a16="http://schemas.microsoft.com/office/drawing/2014/main" id="{ADEE79C1-00A9-486C-7F08-FA79793FA214}"/>
              </a:ext>
            </a:extLst>
          </p:cNvPr>
          <p:cNvCxnSpPr>
            <a:cxnSpLocks/>
            <a:stCxn id="132" idx="2"/>
            <a:endCxn id="149" idx="0"/>
          </p:cNvCxnSpPr>
          <p:nvPr/>
        </p:nvCxnSpPr>
        <p:spPr>
          <a:xfrm>
            <a:off x="3619595" y="2875788"/>
            <a:ext cx="470092" cy="315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958E747C-65FC-4550-3736-68DF2605E5D3}"/>
              </a:ext>
            </a:extLst>
          </p:cNvPr>
          <p:cNvCxnSpPr>
            <a:cxnSpLocks/>
            <a:stCxn id="113" idx="2"/>
            <a:endCxn id="136" idx="6"/>
          </p:cNvCxnSpPr>
          <p:nvPr/>
        </p:nvCxnSpPr>
        <p:spPr>
          <a:xfrm>
            <a:off x="2752976" y="2693684"/>
            <a:ext cx="1914084" cy="314753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82B9829E-27F0-9E7A-DA9B-D8F780CA4460}"/>
              </a:ext>
            </a:extLst>
          </p:cNvPr>
          <p:cNvCxnSpPr>
            <a:cxnSpLocks/>
            <a:stCxn id="137" idx="2"/>
            <a:endCxn id="136" idx="6"/>
          </p:cNvCxnSpPr>
          <p:nvPr/>
        </p:nvCxnSpPr>
        <p:spPr>
          <a:xfrm>
            <a:off x="4642266" y="2907920"/>
            <a:ext cx="24795" cy="10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>
            <a:extLst>
              <a:ext uri="{FF2B5EF4-FFF2-40B4-BE49-F238E27FC236}">
                <a16:creationId xmlns:a16="http://schemas.microsoft.com/office/drawing/2014/main" id="{49928FBA-181B-EF4A-38DB-D594ACC45CE7}"/>
              </a:ext>
            </a:extLst>
          </p:cNvPr>
          <p:cNvSpPr/>
          <p:nvPr/>
        </p:nvSpPr>
        <p:spPr>
          <a:xfrm>
            <a:off x="4617237" y="2986887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CAE2D0B0-D095-E82C-CCFB-EB506BE163E9}"/>
              </a:ext>
            </a:extLst>
          </p:cNvPr>
          <p:cNvSpPr/>
          <p:nvPr/>
        </p:nvSpPr>
        <p:spPr>
          <a:xfrm>
            <a:off x="4642265" y="2886370"/>
            <a:ext cx="49824" cy="4310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72" b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38" name="Connecteur droit avec flèche 137">
            <a:extLst>
              <a:ext uri="{FF2B5EF4-FFF2-40B4-BE49-F238E27FC236}">
                <a16:creationId xmlns:a16="http://schemas.microsoft.com/office/drawing/2014/main" id="{6B9A429F-8391-2578-9BBC-868F8FC65052}"/>
              </a:ext>
            </a:extLst>
          </p:cNvPr>
          <p:cNvCxnSpPr>
            <a:cxnSpLocks/>
            <a:stCxn id="137" idx="2"/>
            <a:endCxn id="151" idx="0"/>
          </p:cNvCxnSpPr>
          <p:nvPr/>
        </p:nvCxnSpPr>
        <p:spPr>
          <a:xfrm>
            <a:off x="4642266" y="2907920"/>
            <a:ext cx="279061" cy="339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Explosion : 8 points 140">
            <a:extLst>
              <a:ext uri="{FF2B5EF4-FFF2-40B4-BE49-F238E27FC236}">
                <a16:creationId xmlns:a16="http://schemas.microsoft.com/office/drawing/2014/main" id="{18FB82AD-0BEF-7218-B1C1-E4E73A99E3EC}"/>
              </a:ext>
            </a:extLst>
          </p:cNvPr>
          <p:cNvSpPr/>
          <p:nvPr/>
        </p:nvSpPr>
        <p:spPr>
          <a:xfrm>
            <a:off x="4351324" y="2437212"/>
            <a:ext cx="229707" cy="24628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88FCDE01-C1C7-9E5E-F588-399FD77DF9C6}"/>
              </a:ext>
            </a:extLst>
          </p:cNvPr>
          <p:cNvSpPr txBox="1"/>
          <p:nvPr/>
        </p:nvSpPr>
        <p:spPr>
          <a:xfrm>
            <a:off x="5790550" y="214154"/>
            <a:ext cx="1184586" cy="238139"/>
          </a:xfrm>
          <a:prstGeom prst="rect">
            <a:avLst/>
          </a:prstGeom>
          <a:noFill/>
        </p:spPr>
        <p:txBody>
          <a:bodyPr wrap="square" lIns="33939" tIns="33939" rIns="0" bIns="33939" rtlCol="0">
            <a:spAutoFit/>
          </a:bodyPr>
          <a:lstStyle/>
          <a:p>
            <a:r>
              <a:rPr lang="fr-FR" sz="1102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Porteur : </a:t>
            </a:r>
            <a:r>
              <a:rPr lang="fr-FR" sz="1102" b="1">
                <a:latin typeface="Poppins" panose="00000500000000000000" pitchFamily="2" charset="0"/>
                <a:cs typeface="Poppins" panose="00000500000000000000" pitchFamily="2" charset="0"/>
              </a:rPr>
              <a:t>Kenza</a:t>
            </a:r>
            <a:endParaRPr lang="fr-FR" sz="1102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60FBDB53-89F4-2B83-4DB3-D6E376D54B5E}"/>
              </a:ext>
            </a:extLst>
          </p:cNvPr>
          <p:cNvSpPr txBox="1"/>
          <p:nvPr/>
        </p:nvSpPr>
        <p:spPr>
          <a:xfrm>
            <a:off x="7005430" y="215864"/>
            <a:ext cx="1678495" cy="238139"/>
          </a:xfrm>
          <a:prstGeom prst="rect">
            <a:avLst/>
          </a:prstGeom>
          <a:noFill/>
        </p:spPr>
        <p:txBody>
          <a:bodyPr wrap="square" lIns="33939" tIns="33939" rIns="0" bIns="33939" rtlCol="0">
            <a:spAutoFit/>
          </a:bodyPr>
          <a:lstStyle/>
          <a:p>
            <a:r>
              <a:rPr lang="fr-FR" sz="1102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Début : </a:t>
            </a:r>
            <a:r>
              <a:rPr lang="fr-FR" sz="1102" b="1" dirty="0">
                <a:latin typeface="Poppins" panose="00000500000000000000" pitchFamily="2" charset="0"/>
                <a:cs typeface="Poppins" panose="00000500000000000000" pitchFamily="2" charset="0"/>
              </a:rPr>
              <a:t>07/07/2023</a:t>
            </a:r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3FE98BFC-6AE0-2DC7-8171-28F59EB8AA31}"/>
              </a:ext>
            </a:extLst>
          </p:cNvPr>
          <p:cNvSpPr txBox="1"/>
          <p:nvPr/>
        </p:nvSpPr>
        <p:spPr>
          <a:xfrm>
            <a:off x="8604977" y="204215"/>
            <a:ext cx="1306765" cy="238139"/>
          </a:xfrm>
          <a:prstGeom prst="rect">
            <a:avLst/>
          </a:prstGeom>
          <a:noFill/>
        </p:spPr>
        <p:txBody>
          <a:bodyPr wrap="square" lIns="33939" tIns="33939" rIns="0" bIns="33939" rtlCol="0">
            <a:spAutoFit/>
          </a:bodyPr>
          <a:lstStyle/>
          <a:p>
            <a:r>
              <a:rPr lang="fr-FR" sz="1102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Maj : </a:t>
            </a:r>
            <a:r>
              <a:rPr lang="fr-FR" sz="1102" b="1">
                <a:latin typeface="Poppins" panose="00000500000000000000" pitchFamily="2" charset="0"/>
                <a:cs typeface="Poppins" panose="00000500000000000000" pitchFamily="2" charset="0"/>
              </a:rPr>
              <a:t>   01/09/2023        </a:t>
            </a:r>
            <a:endParaRPr lang="fr-FR" sz="1102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4D0FE15-DF31-0797-F771-C1F2D2CED25F}"/>
              </a:ext>
            </a:extLst>
          </p:cNvPr>
          <p:cNvSpPr txBox="1"/>
          <p:nvPr/>
        </p:nvSpPr>
        <p:spPr>
          <a:xfrm>
            <a:off x="294450" y="438730"/>
            <a:ext cx="5051452" cy="225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66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Pb :</a:t>
            </a:r>
            <a:endParaRPr lang="fr-FR" sz="709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D2123EF8-8DEE-826D-1B26-7791FFE07947}"/>
              </a:ext>
            </a:extLst>
          </p:cNvPr>
          <p:cNvGrpSpPr/>
          <p:nvPr/>
        </p:nvGrpSpPr>
        <p:grpSpPr>
          <a:xfrm>
            <a:off x="364156" y="669103"/>
            <a:ext cx="433483" cy="832127"/>
            <a:chOff x="92095" y="539477"/>
            <a:chExt cx="459813" cy="88267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EE9F5D7-A873-9F9D-451A-A1C032AD4027}"/>
                </a:ext>
              </a:extLst>
            </p:cNvPr>
            <p:cNvSpPr/>
            <p:nvPr/>
          </p:nvSpPr>
          <p:spPr>
            <a:xfrm>
              <a:off x="92095" y="558053"/>
              <a:ext cx="459813" cy="8640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444DC61-D2CA-1A88-D39E-6BEAA7A26BC0}"/>
                </a:ext>
              </a:extLst>
            </p:cNvPr>
            <p:cNvSpPr/>
            <p:nvPr/>
          </p:nvSpPr>
          <p:spPr>
            <a:xfrm>
              <a:off x="111740" y="539477"/>
              <a:ext cx="440168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55ECF9E9-4F9C-052F-8092-DC694991425F}"/>
              </a:ext>
            </a:extLst>
          </p:cNvPr>
          <p:cNvSpPr/>
          <p:nvPr/>
        </p:nvSpPr>
        <p:spPr>
          <a:xfrm>
            <a:off x="451163" y="804947"/>
            <a:ext cx="271539" cy="678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05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3659668D-CF3A-AE2D-D56F-DAD1B682D1A1}"/>
              </a:ext>
            </a:extLst>
          </p:cNvPr>
          <p:cNvSpPr txBox="1"/>
          <p:nvPr/>
        </p:nvSpPr>
        <p:spPr>
          <a:xfrm>
            <a:off x="458214" y="3887861"/>
            <a:ext cx="1638452" cy="177673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Hypothèse de cause</a:t>
            </a:r>
          </a:p>
        </p:txBody>
      </p: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71D82EA1-4B3A-0D1C-69CD-854AA099AAE3}"/>
              </a:ext>
            </a:extLst>
          </p:cNvPr>
          <p:cNvCxnSpPr>
            <a:cxnSpLocks/>
          </p:cNvCxnSpPr>
          <p:nvPr/>
        </p:nvCxnSpPr>
        <p:spPr>
          <a:xfrm>
            <a:off x="454897" y="3841577"/>
            <a:ext cx="0" cy="35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>
            <a:extLst>
              <a:ext uri="{FF2B5EF4-FFF2-40B4-BE49-F238E27FC236}">
                <a16:creationId xmlns:a16="http://schemas.microsoft.com/office/drawing/2014/main" id="{D8F8AD54-6057-1BE6-5AFE-C37364478811}"/>
              </a:ext>
            </a:extLst>
          </p:cNvPr>
          <p:cNvCxnSpPr>
            <a:cxnSpLocks/>
          </p:cNvCxnSpPr>
          <p:nvPr/>
        </p:nvCxnSpPr>
        <p:spPr>
          <a:xfrm>
            <a:off x="2223214" y="3841577"/>
            <a:ext cx="0" cy="35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>
            <a:extLst>
              <a:ext uri="{FF2B5EF4-FFF2-40B4-BE49-F238E27FC236}">
                <a16:creationId xmlns:a16="http://schemas.microsoft.com/office/drawing/2014/main" id="{74FA91EA-5270-6950-E83F-E5B19F2C1063}"/>
              </a:ext>
            </a:extLst>
          </p:cNvPr>
          <p:cNvSpPr txBox="1"/>
          <p:nvPr/>
        </p:nvSpPr>
        <p:spPr>
          <a:xfrm>
            <a:off x="2253045" y="3833295"/>
            <a:ext cx="2628443" cy="286806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Comment l’hypothèse peut-elle être validée ? </a:t>
            </a:r>
            <a:b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+ Observations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96F930B2-C07B-8818-FA84-7FF83A40B9C8}"/>
              </a:ext>
            </a:extLst>
          </p:cNvPr>
          <p:cNvSpPr txBox="1"/>
          <p:nvPr/>
        </p:nvSpPr>
        <p:spPr>
          <a:xfrm>
            <a:off x="4881489" y="3887860"/>
            <a:ext cx="481716" cy="177673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OK/KO ?</a:t>
            </a:r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39AD90EE-0483-1F47-7A14-A7AE8988A356}"/>
              </a:ext>
            </a:extLst>
          </p:cNvPr>
          <p:cNvCxnSpPr>
            <a:cxnSpLocks/>
          </p:cNvCxnSpPr>
          <p:nvPr/>
        </p:nvCxnSpPr>
        <p:spPr>
          <a:xfrm>
            <a:off x="4881489" y="3841577"/>
            <a:ext cx="0" cy="35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FFF41D6C-D1A5-F926-4607-2DD9BF0723D6}"/>
              </a:ext>
            </a:extLst>
          </p:cNvPr>
          <p:cNvCxnSpPr>
            <a:cxnSpLocks/>
          </p:cNvCxnSpPr>
          <p:nvPr/>
        </p:nvCxnSpPr>
        <p:spPr>
          <a:xfrm>
            <a:off x="306123" y="4120018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80B0CCBD-B58B-5992-3A81-4A10DA625EAD}"/>
              </a:ext>
            </a:extLst>
          </p:cNvPr>
          <p:cNvCxnSpPr>
            <a:cxnSpLocks/>
          </p:cNvCxnSpPr>
          <p:nvPr/>
        </p:nvCxnSpPr>
        <p:spPr>
          <a:xfrm>
            <a:off x="5494677" y="463738"/>
            <a:ext cx="0" cy="349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EAB7223F-B838-F62E-6997-A1E53C6BB04B}"/>
              </a:ext>
            </a:extLst>
          </p:cNvPr>
          <p:cNvCxnSpPr>
            <a:cxnSpLocks/>
          </p:cNvCxnSpPr>
          <p:nvPr/>
        </p:nvCxnSpPr>
        <p:spPr>
          <a:xfrm>
            <a:off x="7178790" y="463738"/>
            <a:ext cx="0" cy="349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894978AE-E862-BD63-080E-33A30AA0806D}"/>
              </a:ext>
            </a:extLst>
          </p:cNvPr>
          <p:cNvCxnSpPr>
            <a:cxnSpLocks/>
          </p:cNvCxnSpPr>
          <p:nvPr/>
        </p:nvCxnSpPr>
        <p:spPr>
          <a:xfrm>
            <a:off x="8672251" y="463738"/>
            <a:ext cx="0" cy="349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195A011E-DEA4-DC0C-946B-E4B00AD12E0B}"/>
              </a:ext>
            </a:extLst>
          </p:cNvPr>
          <p:cNvCxnSpPr>
            <a:cxnSpLocks/>
          </p:cNvCxnSpPr>
          <p:nvPr/>
        </p:nvCxnSpPr>
        <p:spPr>
          <a:xfrm>
            <a:off x="5345903" y="700832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459F3DB-B597-7215-5FE8-118031D268C2}"/>
              </a:ext>
            </a:extLst>
          </p:cNvPr>
          <p:cNvSpPr txBox="1"/>
          <p:nvPr/>
        </p:nvSpPr>
        <p:spPr>
          <a:xfrm>
            <a:off x="5344729" y="468228"/>
            <a:ext cx="552805" cy="13324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866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Actions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EE469F5F-1F4D-65EA-70CC-F8B0376F3B75}"/>
              </a:ext>
            </a:extLst>
          </p:cNvPr>
          <p:cNvSpPr txBox="1"/>
          <p:nvPr/>
        </p:nvSpPr>
        <p:spPr>
          <a:xfrm>
            <a:off x="5353318" y="602502"/>
            <a:ext cx="128117" cy="1091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709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#</a:t>
            </a:r>
            <a:endParaRPr lang="fr-FR" sz="709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5C28D6A0-2232-95E8-1E74-9A9713078E4F}"/>
              </a:ext>
            </a:extLst>
          </p:cNvPr>
          <p:cNvSpPr txBox="1"/>
          <p:nvPr/>
        </p:nvSpPr>
        <p:spPr>
          <a:xfrm>
            <a:off x="5842861" y="482000"/>
            <a:ext cx="1274950" cy="177673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Action à tester</a:t>
            </a:r>
            <a:endParaRPr lang="fr-FR" sz="709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8429EDF4-283F-90B1-A52E-72C98BF1C67F}"/>
              </a:ext>
            </a:extLst>
          </p:cNvPr>
          <p:cNvSpPr txBox="1"/>
          <p:nvPr/>
        </p:nvSpPr>
        <p:spPr>
          <a:xfrm>
            <a:off x="7261827" y="482000"/>
            <a:ext cx="1138886" cy="177673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Résultat attendu</a:t>
            </a:r>
            <a:endParaRPr lang="fr-FR" sz="709" b="1" dirty="0">
              <a:solidFill>
                <a:srgbClr val="0070C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F92442C5-ADBB-746B-32E0-C3919E0A9D4A}"/>
              </a:ext>
            </a:extLst>
          </p:cNvPr>
          <p:cNvSpPr txBox="1"/>
          <p:nvPr/>
        </p:nvSpPr>
        <p:spPr>
          <a:xfrm>
            <a:off x="8671079" y="491382"/>
            <a:ext cx="1705213" cy="177673"/>
          </a:xfrm>
          <a:prstGeom prst="rect">
            <a:avLst/>
          </a:prstGeom>
          <a:noFill/>
        </p:spPr>
        <p:txBody>
          <a:bodyPr wrap="square" lIns="33939" tIns="33939" rIns="33939" bIns="33939" rtlCol="0" anchor="ctr">
            <a:spAutoFit/>
          </a:bodyPr>
          <a:lstStyle/>
          <a:p>
            <a:pPr algn="ctr"/>
            <a:r>
              <a:rPr lang="fr-FR" sz="709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Qui             Début/fin         OK/KO</a:t>
            </a: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CC8039F2-7BF8-CC14-50BE-39AAE180F7B0}"/>
              </a:ext>
            </a:extLst>
          </p:cNvPr>
          <p:cNvCxnSpPr>
            <a:cxnSpLocks/>
          </p:cNvCxnSpPr>
          <p:nvPr/>
        </p:nvCxnSpPr>
        <p:spPr>
          <a:xfrm>
            <a:off x="9826290" y="463738"/>
            <a:ext cx="0" cy="349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0E343411-046D-5AA7-7790-8FF35297A3BE}"/>
              </a:ext>
            </a:extLst>
          </p:cNvPr>
          <p:cNvCxnSpPr>
            <a:cxnSpLocks/>
          </p:cNvCxnSpPr>
          <p:nvPr/>
        </p:nvCxnSpPr>
        <p:spPr>
          <a:xfrm>
            <a:off x="9283213" y="463738"/>
            <a:ext cx="0" cy="3495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216D9588-8A32-9106-DEDA-5597DD130F64}"/>
              </a:ext>
            </a:extLst>
          </p:cNvPr>
          <p:cNvCxnSpPr>
            <a:cxnSpLocks/>
          </p:cNvCxnSpPr>
          <p:nvPr/>
        </p:nvCxnSpPr>
        <p:spPr>
          <a:xfrm>
            <a:off x="304950" y="5001760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Explosion : 8 points 210">
            <a:extLst>
              <a:ext uri="{FF2B5EF4-FFF2-40B4-BE49-F238E27FC236}">
                <a16:creationId xmlns:a16="http://schemas.microsoft.com/office/drawing/2014/main" id="{B9BCAF6F-6486-627E-976E-B22F9A0000B6}"/>
              </a:ext>
            </a:extLst>
          </p:cNvPr>
          <p:cNvSpPr/>
          <p:nvPr/>
        </p:nvSpPr>
        <p:spPr>
          <a:xfrm>
            <a:off x="321687" y="6638623"/>
            <a:ext cx="99920" cy="16516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  <p:grpSp>
        <p:nvGrpSpPr>
          <p:cNvPr id="240" name="Groupe 239">
            <a:extLst>
              <a:ext uri="{FF2B5EF4-FFF2-40B4-BE49-F238E27FC236}">
                <a16:creationId xmlns:a16="http://schemas.microsoft.com/office/drawing/2014/main" id="{495FA98D-A51D-8ED8-D632-FED4BDD1176C}"/>
              </a:ext>
            </a:extLst>
          </p:cNvPr>
          <p:cNvGrpSpPr/>
          <p:nvPr/>
        </p:nvGrpSpPr>
        <p:grpSpPr>
          <a:xfrm>
            <a:off x="2426868" y="2862293"/>
            <a:ext cx="1263254" cy="939094"/>
            <a:chOff x="2077074" y="2806559"/>
            <a:chExt cx="1339986" cy="996136"/>
          </a:xfrm>
        </p:grpSpPr>
        <p:sp>
          <p:nvSpPr>
            <p:cNvPr id="139" name="Explosion : 8 points 138">
              <a:extLst>
                <a:ext uri="{FF2B5EF4-FFF2-40B4-BE49-F238E27FC236}">
                  <a16:creationId xmlns:a16="http://schemas.microsoft.com/office/drawing/2014/main" id="{101FA73C-F421-F70F-EE54-C7CF7EDA984C}"/>
                </a:ext>
              </a:extLst>
            </p:cNvPr>
            <p:cNvSpPr/>
            <p:nvPr/>
          </p:nvSpPr>
          <p:spPr>
            <a:xfrm>
              <a:off x="2742547" y="2953548"/>
              <a:ext cx="147158" cy="162274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3</a:t>
              </a:r>
            </a:p>
          </p:txBody>
        </p:sp>
        <p:grpSp>
          <p:nvGrpSpPr>
            <p:cNvPr id="140" name="Groupe 139">
              <a:extLst>
                <a:ext uri="{FF2B5EF4-FFF2-40B4-BE49-F238E27FC236}">
                  <a16:creationId xmlns:a16="http://schemas.microsoft.com/office/drawing/2014/main" id="{3CF5AC77-A48A-31AE-2030-5486A35D7ECF}"/>
                </a:ext>
              </a:extLst>
            </p:cNvPr>
            <p:cNvGrpSpPr/>
            <p:nvPr/>
          </p:nvGrpSpPr>
          <p:grpSpPr>
            <a:xfrm>
              <a:off x="2077074" y="2806559"/>
              <a:ext cx="1339986" cy="996136"/>
              <a:chOff x="2343226" y="3094591"/>
              <a:chExt cx="1339986" cy="996136"/>
            </a:xfrm>
          </p:grpSpPr>
          <p:grpSp>
            <p:nvGrpSpPr>
              <p:cNvPr id="142" name="Groupe 141">
                <a:extLst>
                  <a:ext uri="{FF2B5EF4-FFF2-40B4-BE49-F238E27FC236}">
                    <a16:creationId xmlns:a16="http://schemas.microsoft.com/office/drawing/2014/main" id="{54F4A945-D3A9-69A9-42F9-7E2D6102F396}"/>
                  </a:ext>
                </a:extLst>
              </p:cNvPr>
              <p:cNvGrpSpPr/>
              <p:nvPr/>
            </p:nvGrpSpPr>
            <p:grpSpPr>
              <a:xfrm>
                <a:off x="2343226" y="3094591"/>
                <a:ext cx="1111848" cy="996136"/>
                <a:chOff x="3149010" y="3094591"/>
                <a:chExt cx="1111848" cy="996136"/>
              </a:xfrm>
            </p:grpSpPr>
            <p:grpSp>
              <p:nvGrpSpPr>
                <p:cNvPr id="144" name="Groupe 143">
                  <a:extLst>
                    <a:ext uri="{FF2B5EF4-FFF2-40B4-BE49-F238E27FC236}">
                      <a16:creationId xmlns:a16="http://schemas.microsoft.com/office/drawing/2014/main" id="{CA0802AB-26B0-BC83-9A83-ED0D9C2EA5D1}"/>
                    </a:ext>
                  </a:extLst>
                </p:cNvPr>
                <p:cNvGrpSpPr/>
                <p:nvPr/>
              </p:nvGrpSpPr>
              <p:grpSpPr>
                <a:xfrm>
                  <a:off x="3386175" y="3265593"/>
                  <a:ext cx="874683" cy="825134"/>
                  <a:chOff x="523928" y="2261740"/>
                  <a:chExt cx="874683" cy="825134"/>
                </a:xfrm>
              </p:grpSpPr>
              <p:sp>
                <p:nvSpPr>
                  <p:cNvPr id="147" name="ZoneTexte 146">
                    <a:extLst>
                      <a:ext uri="{FF2B5EF4-FFF2-40B4-BE49-F238E27FC236}">
                        <a16:creationId xmlns:a16="http://schemas.microsoft.com/office/drawing/2014/main" id="{FF11443C-503B-32EB-7910-9643EB5A7338}"/>
                      </a:ext>
                    </a:extLst>
                  </p:cNvPr>
                  <p:cNvSpPr txBox="1"/>
                  <p:nvPr/>
                </p:nvSpPr>
                <p:spPr>
                  <a:xfrm>
                    <a:off x="523928" y="2415944"/>
                    <a:ext cx="874683" cy="67093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txBody>
                  <a:bodyPr wrap="square" lIns="33939" tIns="33939" rIns="33939" bIns="33939" rtlCol="0" anchor="ctr">
                    <a:noAutofit/>
                  </a:bodyPr>
                  <a:lstStyle/>
                  <a:p>
                    <a:pPr algn="ctr"/>
                    <a:r>
                      <a:rPr lang="fr-FR" sz="551" b="1" dirty="0">
                        <a:latin typeface="Poppins" panose="00000500000000000000" pitchFamily="2" charset="0"/>
                        <a:cs typeface="Poppins" panose="00000500000000000000" pitchFamily="2" charset="0"/>
                      </a:rPr>
                      <a:t>Le programme </a:t>
                    </a:r>
                    <a:r>
                      <a:rPr lang="fr-FR" sz="551" b="1" dirty="0" err="1">
                        <a:latin typeface="Poppins" panose="00000500000000000000" pitchFamily="2" charset="0"/>
                        <a:cs typeface="Poppins" panose="00000500000000000000" pitchFamily="2" charset="0"/>
                      </a:rPr>
                      <a:t>GATHER</a:t>
                    </a:r>
                    <a:r>
                      <a:rPr lang="fr-FR" sz="551" b="1" dirty="0">
                        <a:latin typeface="Poppins" panose="00000500000000000000" pitchFamily="2" charset="0"/>
                        <a:cs typeface="Poppins" panose="00000500000000000000" pitchFamily="2" charset="0"/>
                      </a:rPr>
                      <a:t> collecte les prestations à mettre en prélèvement et constitue le fichier à envoyer à la banque à partir de </a:t>
                    </a:r>
                    <a:r>
                      <a:rPr lang="fr-FR" sz="551" b="1" dirty="0" err="1">
                        <a:latin typeface="Poppins" panose="00000500000000000000" pitchFamily="2" charset="0"/>
                        <a:cs typeface="Poppins" panose="00000500000000000000" pitchFamily="2" charset="0"/>
                      </a:rPr>
                      <a:t>00h00</a:t>
                    </a:r>
                    <a:endParaRPr lang="fr-FR" sz="551" b="1" dirty="0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148" name="ZoneTexte 147">
                    <a:extLst>
                      <a:ext uri="{FF2B5EF4-FFF2-40B4-BE49-F238E27FC236}">
                        <a16:creationId xmlns:a16="http://schemas.microsoft.com/office/drawing/2014/main" id="{50FCFE53-5573-B33F-BF8A-3BBDA3183C51}"/>
                      </a:ext>
                    </a:extLst>
                  </p:cNvPr>
                  <p:cNvSpPr txBox="1"/>
                  <p:nvPr/>
                </p:nvSpPr>
                <p:spPr>
                  <a:xfrm>
                    <a:off x="523929" y="2261740"/>
                    <a:ext cx="225035" cy="154204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/>
                    <a:r>
                      <a:rPr lang="fr-FR" sz="472" b="1">
                        <a:latin typeface="Poppins" panose="00000500000000000000" pitchFamily="2" charset="0"/>
                        <a:cs typeface="Poppins" panose="00000500000000000000" pitchFamily="2" charset="0"/>
                      </a:rPr>
                      <a:t>#4</a:t>
                    </a:r>
                    <a:endParaRPr lang="fr-FR" sz="472" b="1" dirty="0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</p:grpSp>
            <p:sp>
              <p:nvSpPr>
                <p:cNvPr id="145" name="Organigramme : Disque magnétique 144">
                  <a:extLst>
                    <a:ext uri="{FF2B5EF4-FFF2-40B4-BE49-F238E27FC236}">
                      <a16:creationId xmlns:a16="http://schemas.microsoft.com/office/drawing/2014/main" id="{C645D8CE-5190-CF04-3B04-6CA7E9C9A18E}"/>
                    </a:ext>
                  </a:extLst>
                </p:cNvPr>
                <p:cNvSpPr/>
                <p:nvPr/>
              </p:nvSpPr>
              <p:spPr>
                <a:xfrm>
                  <a:off x="3149010" y="3094591"/>
                  <a:ext cx="217567" cy="230421"/>
                </a:xfrm>
                <a:prstGeom prst="flowChartMagneticDisk">
                  <a:avLst/>
                </a:prstGeom>
                <a:solidFill>
                  <a:schemeClr val="bg1">
                    <a:lumMod val="95000"/>
                  </a:schemeClr>
                </a:solidFill>
                <a:ln w="127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fr-FR" sz="472" b="1">
                      <a:solidFill>
                        <a:sysClr val="windowText" lastClr="000000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Client</a:t>
                  </a:r>
                </a:p>
              </p:txBody>
            </p:sp>
            <p:sp>
              <p:nvSpPr>
                <p:cNvPr id="146" name="Organigramme : Disque magnétique 145">
                  <a:extLst>
                    <a:ext uri="{FF2B5EF4-FFF2-40B4-BE49-F238E27FC236}">
                      <a16:creationId xmlns:a16="http://schemas.microsoft.com/office/drawing/2014/main" id="{43367230-7140-76B6-DB28-A60FF49A724B}"/>
                    </a:ext>
                  </a:extLst>
                </p:cNvPr>
                <p:cNvSpPr/>
                <p:nvPr/>
              </p:nvSpPr>
              <p:spPr>
                <a:xfrm>
                  <a:off x="3151084" y="3374612"/>
                  <a:ext cx="215777" cy="235675"/>
                </a:xfrm>
                <a:prstGeom prst="flowChartMagneticDisk">
                  <a:avLst/>
                </a:prstGeom>
                <a:solidFill>
                  <a:schemeClr val="bg1">
                    <a:lumMod val="95000"/>
                  </a:schemeClr>
                </a:solidFill>
                <a:ln w="127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fr-FR" sz="472" b="1">
                      <a:solidFill>
                        <a:sysClr val="windowText" lastClr="000000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Jour</a:t>
                  </a:r>
                </a:p>
              </p:txBody>
            </p:sp>
          </p:grpSp>
          <p:sp>
            <p:nvSpPr>
              <p:cNvPr id="143" name="Organigramme : Disque magnétique 142">
                <a:extLst>
                  <a:ext uri="{FF2B5EF4-FFF2-40B4-BE49-F238E27FC236}">
                    <a16:creationId xmlns:a16="http://schemas.microsoft.com/office/drawing/2014/main" id="{26F0815C-FBFA-0CC9-5EAC-0B217F5B1D37}"/>
                  </a:ext>
                </a:extLst>
              </p:cNvPr>
              <p:cNvSpPr/>
              <p:nvPr/>
            </p:nvSpPr>
            <p:spPr>
              <a:xfrm>
                <a:off x="3427257" y="3396416"/>
                <a:ext cx="255955" cy="239933"/>
              </a:xfrm>
              <a:prstGeom prst="flowChartMagneticDisk">
                <a:avLst/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472" b="1">
                    <a:solidFill>
                      <a:sysClr val="windowText" lastClr="0000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MT101</a:t>
                </a:r>
              </a:p>
            </p:txBody>
          </p:sp>
        </p:grpSp>
        <p:sp>
          <p:nvSpPr>
            <p:cNvPr id="212" name="Explosion : 8 points 211">
              <a:extLst>
                <a:ext uri="{FF2B5EF4-FFF2-40B4-BE49-F238E27FC236}">
                  <a16:creationId xmlns:a16="http://schemas.microsoft.com/office/drawing/2014/main" id="{E66819C3-047F-3758-7CE6-4C0C9EFF9BD2}"/>
                </a:ext>
              </a:extLst>
            </p:cNvPr>
            <p:cNvSpPr/>
            <p:nvPr/>
          </p:nvSpPr>
          <p:spPr>
            <a:xfrm>
              <a:off x="2912286" y="2960149"/>
              <a:ext cx="147158" cy="162274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2</a:t>
              </a:r>
            </a:p>
          </p:txBody>
        </p:sp>
        <p:sp>
          <p:nvSpPr>
            <p:cNvPr id="213" name="Explosion : 8 points 212">
              <a:extLst>
                <a:ext uri="{FF2B5EF4-FFF2-40B4-BE49-F238E27FC236}">
                  <a16:creationId xmlns:a16="http://schemas.microsoft.com/office/drawing/2014/main" id="{411215B1-923E-FC09-6813-9CF85C35A882}"/>
                </a:ext>
              </a:extLst>
            </p:cNvPr>
            <p:cNvSpPr/>
            <p:nvPr/>
          </p:nvSpPr>
          <p:spPr>
            <a:xfrm>
              <a:off x="3086012" y="2957565"/>
              <a:ext cx="147158" cy="162274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1</a:t>
              </a:r>
            </a:p>
          </p:txBody>
        </p:sp>
      </p:grpSp>
      <p:cxnSp>
        <p:nvCxnSpPr>
          <p:cNvPr id="218" name="Connecteur droit 217">
            <a:extLst>
              <a:ext uri="{FF2B5EF4-FFF2-40B4-BE49-F238E27FC236}">
                <a16:creationId xmlns:a16="http://schemas.microsoft.com/office/drawing/2014/main" id="{B2F6E8C0-7BBE-FFD3-4C7A-B0E057B65088}"/>
              </a:ext>
            </a:extLst>
          </p:cNvPr>
          <p:cNvCxnSpPr>
            <a:cxnSpLocks/>
          </p:cNvCxnSpPr>
          <p:nvPr/>
        </p:nvCxnSpPr>
        <p:spPr>
          <a:xfrm>
            <a:off x="304950" y="5884260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cteur droit 218">
            <a:extLst>
              <a:ext uri="{FF2B5EF4-FFF2-40B4-BE49-F238E27FC236}">
                <a16:creationId xmlns:a16="http://schemas.microsoft.com/office/drawing/2014/main" id="{BE49DA39-4051-DAA5-9CC3-6587D8DBCA1F}"/>
              </a:ext>
            </a:extLst>
          </p:cNvPr>
          <p:cNvCxnSpPr>
            <a:cxnSpLocks/>
          </p:cNvCxnSpPr>
          <p:nvPr/>
        </p:nvCxnSpPr>
        <p:spPr>
          <a:xfrm>
            <a:off x="304950" y="6495221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Explosion : 8 points 213">
            <a:extLst>
              <a:ext uri="{FF2B5EF4-FFF2-40B4-BE49-F238E27FC236}">
                <a16:creationId xmlns:a16="http://schemas.microsoft.com/office/drawing/2014/main" id="{A90B6895-C0B1-35A7-BC52-40BA139A97AA}"/>
              </a:ext>
            </a:extLst>
          </p:cNvPr>
          <p:cNvSpPr/>
          <p:nvPr/>
        </p:nvSpPr>
        <p:spPr>
          <a:xfrm>
            <a:off x="318927" y="6098739"/>
            <a:ext cx="106152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  <p:sp>
        <p:nvSpPr>
          <p:cNvPr id="217" name="Explosion : 8 points 216">
            <a:extLst>
              <a:ext uri="{FF2B5EF4-FFF2-40B4-BE49-F238E27FC236}">
                <a16:creationId xmlns:a16="http://schemas.microsoft.com/office/drawing/2014/main" id="{4EB3B5E0-B46F-9C6B-4F4D-AE66B4E87151}"/>
              </a:ext>
            </a:extLst>
          </p:cNvPr>
          <p:cNvSpPr/>
          <p:nvPr/>
        </p:nvSpPr>
        <p:spPr>
          <a:xfrm>
            <a:off x="316017" y="5455274"/>
            <a:ext cx="121994" cy="116879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225" name="Explosion : 8 points 224">
            <a:extLst>
              <a:ext uri="{FF2B5EF4-FFF2-40B4-BE49-F238E27FC236}">
                <a16:creationId xmlns:a16="http://schemas.microsoft.com/office/drawing/2014/main" id="{1ECEB598-0C41-33D1-011B-7CCB4C482561}"/>
              </a:ext>
            </a:extLst>
          </p:cNvPr>
          <p:cNvSpPr/>
          <p:nvPr/>
        </p:nvSpPr>
        <p:spPr>
          <a:xfrm>
            <a:off x="313935" y="4473166"/>
            <a:ext cx="121994" cy="12242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D30A9418-D774-3F56-C07A-EAEC6ADED1B3}"/>
              </a:ext>
            </a:extLst>
          </p:cNvPr>
          <p:cNvCxnSpPr>
            <a:cxnSpLocks/>
          </p:cNvCxnSpPr>
          <p:nvPr/>
        </p:nvCxnSpPr>
        <p:spPr>
          <a:xfrm>
            <a:off x="5340298" y="1474656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0959F95-8FDF-C551-2DD3-DB177C05624A}"/>
              </a:ext>
            </a:extLst>
          </p:cNvPr>
          <p:cNvCxnSpPr>
            <a:cxnSpLocks/>
          </p:cNvCxnSpPr>
          <p:nvPr/>
        </p:nvCxnSpPr>
        <p:spPr>
          <a:xfrm>
            <a:off x="5340298" y="1025771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6E0DF15-7E30-5DD4-EC05-122C2A216B24}"/>
              </a:ext>
            </a:extLst>
          </p:cNvPr>
          <p:cNvCxnSpPr>
            <a:cxnSpLocks/>
          </p:cNvCxnSpPr>
          <p:nvPr/>
        </p:nvCxnSpPr>
        <p:spPr>
          <a:xfrm>
            <a:off x="5336513" y="2536790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70947301-7CE1-C06C-5C55-B13E05EEF18E}"/>
              </a:ext>
            </a:extLst>
          </p:cNvPr>
          <p:cNvCxnSpPr>
            <a:cxnSpLocks/>
          </p:cNvCxnSpPr>
          <p:nvPr/>
        </p:nvCxnSpPr>
        <p:spPr>
          <a:xfrm>
            <a:off x="5353318" y="2976242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cteur droit 234">
            <a:extLst>
              <a:ext uri="{FF2B5EF4-FFF2-40B4-BE49-F238E27FC236}">
                <a16:creationId xmlns:a16="http://schemas.microsoft.com/office/drawing/2014/main" id="{C63631EF-27B0-7D41-29C3-8B530E72437D}"/>
              </a:ext>
            </a:extLst>
          </p:cNvPr>
          <p:cNvCxnSpPr>
            <a:cxnSpLocks/>
          </p:cNvCxnSpPr>
          <p:nvPr/>
        </p:nvCxnSpPr>
        <p:spPr>
          <a:xfrm>
            <a:off x="5343296" y="2154170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eur droit avec flèche 242">
            <a:extLst>
              <a:ext uri="{FF2B5EF4-FFF2-40B4-BE49-F238E27FC236}">
                <a16:creationId xmlns:a16="http://schemas.microsoft.com/office/drawing/2014/main" id="{80203055-23B1-FF3D-3B65-894C9330DC67}"/>
              </a:ext>
            </a:extLst>
          </p:cNvPr>
          <p:cNvCxnSpPr>
            <a:cxnSpLocks/>
            <a:stCxn id="241" idx="3"/>
            <a:endCxn id="147" idx="1"/>
          </p:cNvCxnSpPr>
          <p:nvPr/>
        </p:nvCxnSpPr>
        <p:spPr>
          <a:xfrm flipV="1">
            <a:off x="2358983" y="3485132"/>
            <a:ext cx="291469" cy="2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e 246">
            <a:extLst>
              <a:ext uri="{FF2B5EF4-FFF2-40B4-BE49-F238E27FC236}">
                <a16:creationId xmlns:a16="http://schemas.microsoft.com/office/drawing/2014/main" id="{8EDC4564-B649-02E0-D932-37FB52DAB76A}"/>
              </a:ext>
            </a:extLst>
          </p:cNvPr>
          <p:cNvGrpSpPr/>
          <p:nvPr/>
        </p:nvGrpSpPr>
        <p:grpSpPr>
          <a:xfrm>
            <a:off x="1837235" y="3030440"/>
            <a:ext cx="521748" cy="776851"/>
            <a:chOff x="1879600" y="2984920"/>
            <a:chExt cx="453523" cy="824038"/>
          </a:xfrm>
        </p:grpSpPr>
        <p:sp>
          <p:nvSpPr>
            <p:cNvPr id="241" name="ZoneTexte 240">
              <a:extLst>
                <a:ext uri="{FF2B5EF4-FFF2-40B4-BE49-F238E27FC236}">
                  <a16:creationId xmlns:a16="http://schemas.microsoft.com/office/drawing/2014/main" id="{EBC4AB96-C5B3-9E47-E0C4-6E851EA1AF60}"/>
                </a:ext>
              </a:extLst>
            </p:cNvPr>
            <p:cNvSpPr txBox="1"/>
            <p:nvPr/>
          </p:nvSpPr>
          <p:spPr>
            <a:xfrm>
              <a:off x="1880682" y="3131765"/>
              <a:ext cx="452441" cy="67719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33939" tIns="33939" rIns="33939" bIns="33939" rtlCol="0">
              <a:noAutofit/>
            </a:bodyPr>
            <a:lstStyle/>
            <a:p>
              <a:pPr algn="ctr"/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22h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à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23hLe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programme </a:t>
              </a:r>
              <a:r>
                <a:rPr lang="fr-FR" sz="551" b="1" dirty="0" err="1">
                  <a:latin typeface="Poppins" panose="00000500000000000000" pitchFamily="2" charset="0"/>
                  <a:cs typeface="Poppins" panose="00000500000000000000" pitchFamily="2" charset="0"/>
                </a:rPr>
                <a:t>SAV_BD</a:t>
              </a:r>
              <a:r>
                <a:rPr lang="fr-FR" sz="551" b="1" dirty="0">
                  <a:latin typeface="Poppins" panose="00000500000000000000" pitchFamily="2" charset="0"/>
                  <a:cs typeface="Poppins" panose="00000500000000000000" pitchFamily="2" charset="0"/>
                </a:rPr>
                <a:t> Sauvegarde des bases de données</a:t>
              </a:r>
            </a:p>
            <a:p>
              <a:pPr algn="ctr"/>
              <a:endParaRPr lang="fr-FR" sz="551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46" name="ZoneTexte 245">
              <a:extLst>
                <a:ext uri="{FF2B5EF4-FFF2-40B4-BE49-F238E27FC236}">
                  <a16:creationId xmlns:a16="http://schemas.microsoft.com/office/drawing/2014/main" id="{14DA3EB7-E492-9167-A11D-A07F54728E5C}"/>
                </a:ext>
              </a:extLst>
            </p:cNvPr>
            <p:cNvSpPr txBox="1"/>
            <p:nvPr/>
          </p:nvSpPr>
          <p:spPr>
            <a:xfrm>
              <a:off x="1879600" y="2984920"/>
              <a:ext cx="177313" cy="146845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472" b="1">
                  <a:latin typeface="Poppins" panose="00000500000000000000" pitchFamily="2" charset="0"/>
                  <a:cs typeface="Poppins" panose="00000500000000000000" pitchFamily="2" charset="0"/>
                </a:rPr>
                <a:t>#3</a:t>
              </a:r>
              <a:endParaRPr lang="fr-FR" sz="472" b="1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D7B77692-DAFF-9535-1A28-53005358F83E}"/>
              </a:ext>
            </a:extLst>
          </p:cNvPr>
          <p:cNvCxnSpPr>
            <a:cxnSpLocks/>
          </p:cNvCxnSpPr>
          <p:nvPr/>
        </p:nvCxnSpPr>
        <p:spPr>
          <a:xfrm>
            <a:off x="5353318" y="3497557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>
            <a:extLst>
              <a:ext uri="{FF2B5EF4-FFF2-40B4-BE49-F238E27FC236}">
                <a16:creationId xmlns:a16="http://schemas.microsoft.com/office/drawing/2014/main" id="{D8C2875B-4BAA-3C52-76D6-D9472CB11FB6}"/>
              </a:ext>
            </a:extLst>
          </p:cNvPr>
          <p:cNvSpPr txBox="1"/>
          <p:nvPr/>
        </p:nvSpPr>
        <p:spPr>
          <a:xfrm>
            <a:off x="345271" y="1552269"/>
            <a:ext cx="492314" cy="19391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fr-FR" sz="472" b="1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Astreintes nocturnes déclenchées</a:t>
            </a:r>
          </a:p>
        </p:txBody>
      </p: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18830E17-B3C6-23D8-E928-0E5D428FBE33}"/>
              </a:ext>
            </a:extLst>
          </p:cNvPr>
          <p:cNvCxnSpPr>
            <a:cxnSpLocks/>
          </p:cNvCxnSpPr>
          <p:nvPr/>
        </p:nvCxnSpPr>
        <p:spPr>
          <a:xfrm>
            <a:off x="305267" y="2249024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 : 8 points 25">
            <a:extLst>
              <a:ext uri="{FF2B5EF4-FFF2-40B4-BE49-F238E27FC236}">
                <a16:creationId xmlns:a16="http://schemas.microsoft.com/office/drawing/2014/main" id="{9B54F81B-7148-CFD2-37B8-0AC3EE3C8B64}"/>
              </a:ext>
            </a:extLst>
          </p:cNvPr>
          <p:cNvSpPr/>
          <p:nvPr/>
        </p:nvSpPr>
        <p:spPr>
          <a:xfrm>
            <a:off x="5351886" y="1890918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30" name="Explosion : 8 points 29">
            <a:extLst>
              <a:ext uri="{FF2B5EF4-FFF2-40B4-BE49-F238E27FC236}">
                <a16:creationId xmlns:a16="http://schemas.microsoft.com/office/drawing/2014/main" id="{D7938D41-285F-8131-407D-F966688E0D97}"/>
              </a:ext>
            </a:extLst>
          </p:cNvPr>
          <p:cNvSpPr/>
          <p:nvPr/>
        </p:nvSpPr>
        <p:spPr>
          <a:xfrm>
            <a:off x="5357154" y="2240399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236" name="Explosion : 8 points 235">
            <a:extLst>
              <a:ext uri="{FF2B5EF4-FFF2-40B4-BE49-F238E27FC236}">
                <a16:creationId xmlns:a16="http://schemas.microsoft.com/office/drawing/2014/main" id="{CB99002D-6CA3-283A-3D64-7E10BE081A0E}"/>
              </a:ext>
            </a:extLst>
          </p:cNvPr>
          <p:cNvSpPr/>
          <p:nvPr/>
        </p:nvSpPr>
        <p:spPr>
          <a:xfrm>
            <a:off x="5351886" y="2617172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14" name="Explosion : 8 points 13">
            <a:extLst>
              <a:ext uri="{FF2B5EF4-FFF2-40B4-BE49-F238E27FC236}">
                <a16:creationId xmlns:a16="http://schemas.microsoft.com/office/drawing/2014/main" id="{B4A77294-64E2-B85B-8F16-97798A22559B}"/>
              </a:ext>
            </a:extLst>
          </p:cNvPr>
          <p:cNvSpPr/>
          <p:nvPr/>
        </p:nvSpPr>
        <p:spPr>
          <a:xfrm>
            <a:off x="5351886" y="3115468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18" name="Explosion : 8 points 17">
            <a:extLst>
              <a:ext uri="{FF2B5EF4-FFF2-40B4-BE49-F238E27FC236}">
                <a16:creationId xmlns:a16="http://schemas.microsoft.com/office/drawing/2014/main" id="{A7A41EF1-DCA6-DD00-6509-E17C00DB9A30}"/>
              </a:ext>
            </a:extLst>
          </p:cNvPr>
          <p:cNvSpPr/>
          <p:nvPr/>
        </p:nvSpPr>
        <p:spPr>
          <a:xfrm>
            <a:off x="5351886" y="3632088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57" name="Explosion : 8 points 56">
            <a:extLst>
              <a:ext uri="{FF2B5EF4-FFF2-40B4-BE49-F238E27FC236}">
                <a16:creationId xmlns:a16="http://schemas.microsoft.com/office/drawing/2014/main" id="{7BA2E5B1-272F-1BC4-4E36-9F1EE6DC20E1}"/>
              </a:ext>
            </a:extLst>
          </p:cNvPr>
          <p:cNvSpPr/>
          <p:nvPr/>
        </p:nvSpPr>
        <p:spPr>
          <a:xfrm>
            <a:off x="5353069" y="1157716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sp>
        <p:nvSpPr>
          <p:cNvPr id="16" name="Explosion : 8 points 15">
            <a:extLst>
              <a:ext uri="{FF2B5EF4-FFF2-40B4-BE49-F238E27FC236}">
                <a16:creationId xmlns:a16="http://schemas.microsoft.com/office/drawing/2014/main" id="{9AD84050-C53A-97AD-3DE5-9F30294130F1}"/>
              </a:ext>
            </a:extLst>
          </p:cNvPr>
          <p:cNvSpPr/>
          <p:nvPr/>
        </p:nvSpPr>
        <p:spPr>
          <a:xfrm>
            <a:off x="5351886" y="766416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6B14F40B-FD1B-3F8F-11A6-1F6440678B7B}"/>
              </a:ext>
            </a:extLst>
          </p:cNvPr>
          <p:cNvCxnSpPr>
            <a:cxnSpLocks/>
          </p:cNvCxnSpPr>
          <p:nvPr/>
        </p:nvCxnSpPr>
        <p:spPr>
          <a:xfrm>
            <a:off x="2253045" y="663137"/>
            <a:ext cx="0" cy="156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0BCD3AA9-DF1C-59DA-7E4A-BE9C8F49FAB5}"/>
              </a:ext>
            </a:extLst>
          </p:cNvPr>
          <p:cNvSpPr txBox="1"/>
          <p:nvPr/>
        </p:nvSpPr>
        <p:spPr>
          <a:xfrm>
            <a:off x="5380410" y="3969708"/>
            <a:ext cx="741314" cy="169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02" b="1" dirty="0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6A2FD957-BCEE-464B-A49E-C062B8B38079}"/>
              </a:ext>
            </a:extLst>
          </p:cNvPr>
          <p:cNvCxnSpPr>
            <a:cxnSpLocks/>
          </p:cNvCxnSpPr>
          <p:nvPr/>
        </p:nvCxnSpPr>
        <p:spPr>
          <a:xfrm>
            <a:off x="5345902" y="5341182"/>
            <a:ext cx="503978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E2812BAE-A503-C13F-8F2A-9259FE2C2DB9}"/>
              </a:ext>
            </a:extLst>
          </p:cNvPr>
          <p:cNvCxnSpPr>
            <a:cxnSpLocks/>
          </p:cNvCxnSpPr>
          <p:nvPr/>
        </p:nvCxnSpPr>
        <p:spPr>
          <a:xfrm>
            <a:off x="5344720" y="3958026"/>
            <a:ext cx="503978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2422E67-A19E-975B-DD74-6C654B12D1A5}"/>
              </a:ext>
            </a:extLst>
          </p:cNvPr>
          <p:cNvGrpSpPr/>
          <p:nvPr/>
        </p:nvGrpSpPr>
        <p:grpSpPr>
          <a:xfrm>
            <a:off x="5413795" y="4169633"/>
            <a:ext cx="992928" cy="832127"/>
            <a:chOff x="92094" y="539477"/>
            <a:chExt cx="679761" cy="88267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3F777BC-1D98-0E10-C615-6729599AECF1}"/>
                </a:ext>
              </a:extLst>
            </p:cNvPr>
            <p:cNvSpPr/>
            <p:nvPr/>
          </p:nvSpPr>
          <p:spPr>
            <a:xfrm>
              <a:off x="92094" y="558053"/>
              <a:ext cx="667938" cy="8640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4664BFC-167D-0C3A-8D0A-F18EAAC9D28E}"/>
                </a:ext>
              </a:extLst>
            </p:cNvPr>
            <p:cNvSpPr/>
            <p:nvPr/>
          </p:nvSpPr>
          <p:spPr>
            <a:xfrm>
              <a:off x="111743" y="539477"/>
              <a:ext cx="660112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solidFill>
                  <a:srgbClr val="0070C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86" name="ZoneTexte 85">
            <a:extLst>
              <a:ext uri="{FF2B5EF4-FFF2-40B4-BE49-F238E27FC236}">
                <a16:creationId xmlns:a16="http://schemas.microsoft.com/office/drawing/2014/main" id="{8608DBED-4BF2-4D62-B0A0-DA8A3F393936}"/>
              </a:ext>
            </a:extLst>
          </p:cNvPr>
          <p:cNvSpPr txBox="1"/>
          <p:nvPr/>
        </p:nvSpPr>
        <p:spPr>
          <a:xfrm>
            <a:off x="5576523" y="4992041"/>
            <a:ext cx="910648" cy="13207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S1     S2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S3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S4  S5  S6</a:t>
            </a:r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C8F99D50-0B2F-E015-9C43-7C450586AD3F}"/>
              </a:ext>
            </a:extLst>
          </p:cNvPr>
          <p:cNvGrpSpPr/>
          <p:nvPr/>
        </p:nvGrpSpPr>
        <p:grpSpPr>
          <a:xfrm>
            <a:off x="6769467" y="4167751"/>
            <a:ext cx="816632" cy="833990"/>
            <a:chOff x="6642050" y="4191313"/>
            <a:chExt cx="866235" cy="884648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E206C0B3-5BC4-939E-848A-5C0A6515EFEC}"/>
                </a:ext>
              </a:extLst>
            </p:cNvPr>
            <p:cNvSpPr/>
            <p:nvPr/>
          </p:nvSpPr>
          <p:spPr>
            <a:xfrm>
              <a:off x="6642050" y="4211885"/>
              <a:ext cx="833652" cy="86407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2770092-59D3-CD8E-943E-9781BF093F47}"/>
                </a:ext>
              </a:extLst>
            </p:cNvPr>
            <p:cNvSpPr/>
            <p:nvPr/>
          </p:nvSpPr>
          <p:spPr>
            <a:xfrm>
              <a:off x="6674633" y="4191313"/>
              <a:ext cx="833652" cy="8640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205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98" name="ZoneTexte 97">
            <a:extLst>
              <a:ext uri="{FF2B5EF4-FFF2-40B4-BE49-F238E27FC236}">
                <a16:creationId xmlns:a16="http://schemas.microsoft.com/office/drawing/2014/main" id="{66477D71-692F-E04F-8BF8-70DFAB33095F}"/>
              </a:ext>
            </a:extLst>
          </p:cNvPr>
          <p:cNvSpPr txBox="1"/>
          <p:nvPr/>
        </p:nvSpPr>
        <p:spPr>
          <a:xfrm>
            <a:off x="6860310" y="5006318"/>
            <a:ext cx="757345" cy="13207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S1     S2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S3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S4  S5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18DC61B-FE2B-723D-1503-9A7EA9BDC260}"/>
              </a:ext>
            </a:extLst>
          </p:cNvPr>
          <p:cNvSpPr/>
          <p:nvPr/>
        </p:nvSpPr>
        <p:spPr>
          <a:xfrm>
            <a:off x="8071626" y="4182974"/>
            <a:ext cx="1668694" cy="8145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05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FF0BA23-D3CF-086E-07CE-CABE1FEC6A4A}"/>
              </a:ext>
            </a:extLst>
          </p:cNvPr>
          <p:cNvSpPr/>
          <p:nvPr/>
        </p:nvSpPr>
        <p:spPr>
          <a:xfrm>
            <a:off x="8094105" y="4163580"/>
            <a:ext cx="1695917" cy="8145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05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AA2C338C-B537-875F-1D7B-400BE086D67E}"/>
              </a:ext>
            </a:extLst>
          </p:cNvPr>
          <p:cNvSpPr txBox="1"/>
          <p:nvPr/>
        </p:nvSpPr>
        <p:spPr>
          <a:xfrm>
            <a:off x="8133898" y="5001741"/>
            <a:ext cx="1636249" cy="13207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S1     S2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S3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S4  S5  S6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S7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S8  S9  S10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S11</a:t>
            </a:r>
            <a:r>
              <a:rPr lang="fr-FR" sz="630" b="1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472" b="1">
                <a:latin typeface="Poppins" panose="00000500000000000000" pitchFamily="2" charset="0"/>
                <a:cs typeface="Poppins" panose="00000500000000000000" pitchFamily="2" charset="0"/>
              </a:rPr>
              <a:t>S12 </a:t>
            </a:r>
          </a:p>
        </p:txBody>
      </p: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FDD2EF7-2186-00F8-B130-3CE909D3A77B}"/>
              </a:ext>
            </a:extLst>
          </p:cNvPr>
          <p:cNvCxnSpPr>
            <a:cxnSpLocks/>
          </p:cNvCxnSpPr>
          <p:nvPr/>
        </p:nvCxnSpPr>
        <p:spPr>
          <a:xfrm>
            <a:off x="5343296" y="1780814"/>
            <a:ext cx="503977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Explosion : 8 points 254">
            <a:extLst>
              <a:ext uri="{FF2B5EF4-FFF2-40B4-BE49-F238E27FC236}">
                <a16:creationId xmlns:a16="http://schemas.microsoft.com/office/drawing/2014/main" id="{C1F7010D-7399-7D4E-FA48-5135E2E7206D}"/>
              </a:ext>
            </a:extLst>
          </p:cNvPr>
          <p:cNvSpPr/>
          <p:nvPr/>
        </p:nvSpPr>
        <p:spPr>
          <a:xfrm>
            <a:off x="5355457" y="1524981"/>
            <a:ext cx="121994" cy="15298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9" b="1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82295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4648</TotalTime>
  <Words>228</Words>
  <Application>Microsoft Office PowerPoint</Application>
  <PresentationFormat>Personnalisé</PresentationFormat>
  <Paragraphs>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BUONO Frederic</dc:creator>
  <cp:lastModifiedBy>BUONO Frederic</cp:lastModifiedBy>
  <cp:revision>36</cp:revision>
  <cp:lastPrinted>2014-07-04T09:53:27Z</cp:lastPrinted>
  <dcterms:created xsi:type="dcterms:W3CDTF">2014-07-03T11:40:28Z</dcterms:created>
  <dcterms:modified xsi:type="dcterms:W3CDTF">2024-05-31T10:07:23Z</dcterms:modified>
</cp:coreProperties>
</file>