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691813" cy="7559675"/>
  <p:notesSz cx="6819900" cy="9918700"/>
  <p:defaultTextStyle>
    <a:defPPr>
      <a:defRPr lang="fr-FR"/>
    </a:defPPr>
    <a:lvl1pPr marL="0" algn="l" defTabSz="1042873" rtl="0" eaLnBrk="1" latinLnBrk="0" hangingPunct="1">
      <a:defRPr sz="2053" kern="1200">
        <a:solidFill>
          <a:schemeClr val="tx1"/>
        </a:solidFill>
        <a:latin typeface="+mn-lt"/>
        <a:ea typeface="+mn-ea"/>
        <a:cs typeface="+mn-cs"/>
      </a:defRPr>
    </a:lvl1pPr>
    <a:lvl2pPr marL="521437" algn="l" defTabSz="1042873" rtl="0" eaLnBrk="1" latinLnBrk="0" hangingPunct="1">
      <a:defRPr sz="2053" kern="1200">
        <a:solidFill>
          <a:schemeClr val="tx1"/>
        </a:solidFill>
        <a:latin typeface="+mn-lt"/>
        <a:ea typeface="+mn-ea"/>
        <a:cs typeface="+mn-cs"/>
      </a:defRPr>
    </a:lvl2pPr>
    <a:lvl3pPr marL="1042873" algn="l" defTabSz="1042873" rtl="0" eaLnBrk="1" latinLnBrk="0" hangingPunct="1">
      <a:defRPr sz="2053" kern="1200">
        <a:solidFill>
          <a:schemeClr val="tx1"/>
        </a:solidFill>
        <a:latin typeface="+mn-lt"/>
        <a:ea typeface="+mn-ea"/>
        <a:cs typeface="+mn-cs"/>
      </a:defRPr>
    </a:lvl3pPr>
    <a:lvl4pPr marL="1564310" algn="l" defTabSz="1042873" rtl="0" eaLnBrk="1" latinLnBrk="0" hangingPunct="1">
      <a:defRPr sz="2053" kern="1200">
        <a:solidFill>
          <a:schemeClr val="tx1"/>
        </a:solidFill>
        <a:latin typeface="+mn-lt"/>
        <a:ea typeface="+mn-ea"/>
        <a:cs typeface="+mn-cs"/>
      </a:defRPr>
    </a:lvl4pPr>
    <a:lvl5pPr marL="2085746" algn="l" defTabSz="1042873" rtl="0" eaLnBrk="1" latinLnBrk="0" hangingPunct="1">
      <a:defRPr sz="2053" kern="1200">
        <a:solidFill>
          <a:schemeClr val="tx1"/>
        </a:solidFill>
        <a:latin typeface="+mn-lt"/>
        <a:ea typeface="+mn-ea"/>
        <a:cs typeface="+mn-cs"/>
      </a:defRPr>
    </a:lvl5pPr>
    <a:lvl6pPr marL="2607183" algn="l" defTabSz="1042873" rtl="0" eaLnBrk="1" latinLnBrk="0" hangingPunct="1">
      <a:defRPr sz="2053" kern="1200">
        <a:solidFill>
          <a:schemeClr val="tx1"/>
        </a:solidFill>
        <a:latin typeface="+mn-lt"/>
        <a:ea typeface="+mn-ea"/>
        <a:cs typeface="+mn-cs"/>
      </a:defRPr>
    </a:lvl6pPr>
    <a:lvl7pPr marL="3128620" algn="l" defTabSz="1042873" rtl="0" eaLnBrk="1" latinLnBrk="0" hangingPunct="1">
      <a:defRPr sz="2053" kern="1200">
        <a:solidFill>
          <a:schemeClr val="tx1"/>
        </a:solidFill>
        <a:latin typeface="+mn-lt"/>
        <a:ea typeface="+mn-ea"/>
        <a:cs typeface="+mn-cs"/>
      </a:defRPr>
    </a:lvl7pPr>
    <a:lvl8pPr marL="3650056" algn="l" defTabSz="1042873" rtl="0" eaLnBrk="1" latinLnBrk="0" hangingPunct="1">
      <a:defRPr sz="2053" kern="1200">
        <a:solidFill>
          <a:schemeClr val="tx1"/>
        </a:solidFill>
        <a:latin typeface="+mn-lt"/>
        <a:ea typeface="+mn-ea"/>
        <a:cs typeface="+mn-cs"/>
      </a:defRPr>
    </a:lvl8pPr>
    <a:lvl9pPr marL="4171493" algn="l" defTabSz="1042873" rtl="0" eaLnBrk="1" latinLnBrk="0" hangingPunct="1">
      <a:defRPr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3" autoAdjust="0"/>
    <p:restoredTop sz="96023" autoAdjust="0"/>
  </p:normalViewPr>
  <p:slideViewPr>
    <p:cSldViewPr>
      <p:cViewPr varScale="1">
        <p:scale>
          <a:sx n="107" d="100"/>
          <a:sy n="107" d="100"/>
        </p:scale>
        <p:origin x="1656" y="120"/>
      </p:cViewPr>
      <p:guideLst>
        <p:guide orient="horz" pos="2381"/>
        <p:guide pos="3368"/>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2348400"/>
            <a:ext cx="9088041" cy="1620430"/>
          </a:xfrm>
        </p:spPr>
        <p:txBody>
          <a:bodyPr/>
          <a:lstStyle/>
          <a:p>
            <a:r>
              <a:rPr lang="fr-FR"/>
              <a:t>Cliquez pour modifier le style du titre</a:t>
            </a:r>
            <a:endParaRPr lang="fr-BE"/>
          </a:p>
        </p:txBody>
      </p:sp>
      <p:sp>
        <p:nvSpPr>
          <p:cNvPr id="3" name="Sous-titre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302738"/>
            <a:ext cx="2405658" cy="6450223"/>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534591" y="302738"/>
            <a:ext cx="7038777" cy="645022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31/05/2024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4857792"/>
            <a:ext cx="9088041" cy="150143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844580" y="3204114"/>
            <a:ext cx="9088041" cy="165367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31/05/2024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534591" y="1763925"/>
            <a:ext cx="4722217" cy="49890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5435005" y="1763925"/>
            <a:ext cx="4722217" cy="49890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31/05/2024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534591" y="1692178"/>
            <a:ext cx="4724074" cy="70521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2397397"/>
            <a:ext cx="4724074" cy="4355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5431293" y="1692178"/>
            <a:ext cx="4725930" cy="70521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2397397"/>
            <a:ext cx="4725930" cy="4355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31/05/2024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31/05/2024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31/05/2024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1" y="300987"/>
            <a:ext cx="3517533" cy="1280945"/>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4180202" y="300988"/>
            <a:ext cx="5977020" cy="64519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534591" y="1581933"/>
            <a:ext cx="3517533" cy="51710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31/05/2024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5291772"/>
            <a:ext cx="6415088" cy="624724"/>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2095670" y="675471"/>
            <a:ext cx="6415088" cy="45358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2095670" y="5916496"/>
            <a:ext cx="6415088" cy="8872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31/05/2024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302737"/>
            <a:ext cx="9622632" cy="1259946"/>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534591" y="1763925"/>
            <a:ext cx="9622632" cy="498903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31/05/2024</a:t>
            </a:fld>
            <a:endParaRPr lang="fr-BE"/>
          </a:p>
        </p:txBody>
      </p:sp>
      <p:sp>
        <p:nvSpPr>
          <p:cNvPr id="5" name="Espace réservé du pied de page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7662466" y="7006699"/>
            <a:ext cx="2494756"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droit 1">
            <a:extLst>
              <a:ext uri="{FF2B5EF4-FFF2-40B4-BE49-F238E27FC236}">
                <a16:creationId xmlns:a16="http://schemas.microsoft.com/office/drawing/2014/main" id="{71A5DA89-7C76-167B-CFC3-B0B8DC437584}"/>
              </a:ext>
            </a:extLst>
          </p:cNvPr>
          <p:cNvCxnSpPr>
            <a:cxnSpLocks/>
          </p:cNvCxnSpPr>
          <p:nvPr/>
        </p:nvCxnSpPr>
        <p:spPr>
          <a:xfrm>
            <a:off x="5344657" y="262315"/>
            <a:ext cx="0" cy="729736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 name="Connecteur droit 2">
            <a:extLst>
              <a:ext uri="{FF2B5EF4-FFF2-40B4-BE49-F238E27FC236}">
                <a16:creationId xmlns:a16="http://schemas.microsoft.com/office/drawing/2014/main" id="{9915E316-8FB2-CEFE-CD75-1279CF525499}"/>
              </a:ext>
            </a:extLst>
          </p:cNvPr>
          <p:cNvCxnSpPr>
            <a:cxnSpLocks/>
          </p:cNvCxnSpPr>
          <p:nvPr/>
        </p:nvCxnSpPr>
        <p:spPr>
          <a:xfrm>
            <a:off x="0" y="3851845"/>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ZoneTexte 12">
            <a:extLst>
              <a:ext uri="{FF2B5EF4-FFF2-40B4-BE49-F238E27FC236}">
                <a16:creationId xmlns:a16="http://schemas.microsoft.com/office/drawing/2014/main" id="{0B61ABB3-5452-D4DB-CDDB-CA5B655D57E4}"/>
              </a:ext>
            </a:extLst>
          </p:cNvPr>
          <p:cNvSpPr txBox="1"/>
          <p:nvPr/>
        </p:nvSpPr>
        <p:spPr>
          <a:xfrm>
            <a:off x="5335941" y="5390869"/>
            <a:ext cx="4247529" cy="276999"/>
          </a:xfrm>
          <a:prstGeom prst="rect">
            <a:avLst/>
          </a:prstGeom>
          <a:noFill/>
        </p:spPr>
        <p:txBody>
          <a:bodyPr wrap="square" rtlCol="0">
            <a:spAutoFit/>
          </a:bodyPr>
          <a:lstStyle/>
          <a:p>
            <a:r>
              <a:rPr lang="fr-FR" sz="1200" b="1" dirty="0">
                <a:solidFill>
                  <a:srgbClr val="0070C0"/>
                </a:solidFill>
              </a:rPr>
              <a:t>Agir sur nos pratiques / Enseignements</a:t>
            </a:r>
          </a:p>
        </p:txBody>
      </p:sp>
      <p:cxnSp>
        <p:nvCxnSpPr>
          <p:cNvPr id="32" name="Connecteur droit 31">
            <a:extLst>
              <a:ext uri="{FF2B5EF4-FFF2-40B4-BE49-F238E27FC236}">
                <a16:creationId xmlns:a16="http://schemas.microsoft.com/office/drawing/2014/main" id="{259D1617-5173-FF51-14C9-81221D080C03}"/>
              </a:ext>
            </a:extLst>
          </p:cNvPr>
          <p:cNvCxnSpPr>
            <a:cxnSpLocks/>
          </p:cNvCxnSpPr>
          <p:nvPr/>
        </p:nvCxnSpPr>
        <p:spPr>
          <a:xfrm>
            <a:off x="0" y="266971"/>
            <a:ext cx="1069181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ZoneTexte 33">
            <a:extLst>
              <a:ext uri="{FF2B5EF4-FFF2-40B4-BE49-F238E27FC236}">
                <a16:creationId xmlns:a16="http://schemas.microsoft.com/office/drawing/2014/main" id="{F7267BCC-22C3-21FB-C46C-5C45228A27E3}"/>
              </a:ext>
            </a:extLst>
          </p:cNvPr>
          <p:cNvSpPr txBox="1"/>
          <p:nvPr/>
        </p:nvSpPr>
        <p:spPr>
          <a:xfrm>
            <a:off x="61556" y="-4869"/>
            <a:ext cx="7300573" cy="257369"/>
          </a:xfrm>
          <a:prstGeom prst="rect">
            <a:avLst/>
          </a:prstGeom>
          <a:noFill/>
        </p:spPr>
        <p:txBody>
          <a:bodyPr wrap="square" lIns="36000" tIns="36000" rIns="0" bIns="36000" rtlCol="0">
            <a:spAutoFit/>
          </a:bodyPr>
          <a:lstStyle/>
          <a:p>
            <a:r>
              <a:rPr lang="fr-FR" sz="1200" b="1">
                <a:solidFill>
                  <a:srgbClr val="0070C0"/>
                </a:solidFill>
              </a:rPr>
              <a:t>Titre : </a:t>
            </a:r>
            <a:r>
              <a:rPr lang="fr-FR" sz="1200" b="1"/>
              <a:t>Exécuter l’intégralité des traitements nocturnes entre 22h00 et 6h00 le lendemain</a:t>
            </a:r>
            <a:endParaRPr lang="fr-FR" sz="1200" b="1" dirty="0">
              <a:solidFill>
                <a:srgbClr val="0070C0"/>
              </a:solidFill>
            </a:endParaRPr>
          </a:p>
        </p:txBody>
      </p:sp>
      <p:sp>
        <p:nvSpPr>
          <p:cNvPr id="45" name="ZoneTexte 44">
            <a:extLst>
              <a:ext uri="{FF2B5EF4-FFF2-40B4-BE49-F238E27FC236}">
                <a16:creationId xmlns:a16="http://schemas.microsoft.com/office/drawing/2014/main" id="{3911B16E-03F8-AFC9-2A50-194FC7807FF9}"/>
              </a:ext>
            </a:extLst>
          </p:cNvPr>
          <p:cNvSpPr txBox="1"/>
          <p:nvPr/>
        </p:nvSpPr>
        <p:spPr>
          <a:xfrm>
            <a:off x="560163" y="463133"/>
            <a:ext cx="1469447" cy="1384995"/>
          </a:xfrm>
          <a:prstGeom prst="rect">
            <a:avLst/>
          </a:prstGeom>
          <a:noFill/>
        </p:spPr>
        <p:txBody>
          <a:bodyPr wrap="square" lIns="0" tIns="0" rIns="0" bIns="0" rtlCol="0">
            <a:spAutoFit/>
          </a:bodyPr>
          <a:lstStyle/>
          <a:p>
            <a:r>
              <a:rPr lang="fr-FR" sz="1000" b="1">
                <a:solidFill>
                  <a:srgbClr val="0070C0"/>
                </a:solidFill>
              </a:rPr>
              <a:t>Contexte : </a:t>
            </a:r>
            <a:r>
              <a:rPr lang="fr-FR" sz="800" b="1"/>
              <a:t>Depuis le début de son astreinte nocturne, Kenza a été réveillée 4 fois en raison de l’incapacité du traitement  à se terminer avant 6h du matin pour les mises en prélèvement des prestations réalisées à J-1. </a:t>
            </a:r>
          </a:p>
          <a:p>
            <a:r>
              <a:rPr lang="fr-FR" sz="800" b="1"/>
              <a:t>Auparavant, il se terminait à 2h00 le matin. Le programme GATHER durait environ 1h50, maintenant, il dure plus de 6h.</a:t>
            </a:r>
            <a:endParaRPr lang="fr-FR" sz="1000" b="1" dirty="0"/>
          </a:p>
        </p:txBody>
      </p:sp>
      <p:sp>
        <p:nvSpPr>
          <p:cNvPr id="46" name="ZoneTexte 45">
            <a:extLst>
              <a:ext uri="{FF2B5EF4-FFF2-40B4-BE49-F238E27FC236}">
                <a16:creationId xmlns:a16="http://schemas.microsoft.com/office/drawing/2014/main" id="{272CC47D-84BD-4074-03D6-FAE3CBC3DAF2}"/>
              </a:ext>
            </a:extLst>
          </p:cNvPr>
          <p:cNvSpPr txBox="1"/>
          <p:nvPr/>
        </p:nvSpPr>
        <p:spPr>
          <a:xfrm>
            <a:off x="2144307" y="467156"/>
            <a:ext cx="3138662" cy="523220"/>
          </a:xfrm>
          <a:prstGeom prst="rect">
            <a:avLst/>
          </a:prstGeom>
          <a:noFill/>
        </p:spPr>
        <p:txBody>
          <a:bodyPr wrap="square" lIns="0" tIns="0" rIns="0" bIns="0" rtlCol="0">
            <a:spAutoFit/>
          </a:bodyPr>
          <a:lstStyle/>
          <a:p>
            <a:r>
              <a:rPr lang="fr-FR" sz="1000" b="1">
                <a:solidFill>
                  <a:srgbClr val="0070C0"/>
                </a:solidFill>
              </a:rPr>
              <a:t>Impact Client : </a:t>
            </a:r>
            <a:r>
              <a:rPr lang="fr-FR" sz="800" b="1"/>
              <a:t>Pour le client final, le prélèvement de la prestation est réalisé à J+2 au lieu de J+1.</a:t>
            </a:r>
          </a:p>
          <a:p>
            <a:r>
              <a:rPr lang="fr-FR" sz="800" b="1"/>
              <a:t>Le client interne subit un retard d’au moins 2 semaines pour la livraison de 5 fonctionnalités informatiques.</a:t>
            </a:r>
            <a:endParaRPr lang="fr-FR" sz="800" b="1" dirty="0"/>
          </a:p>
        </p:txBody>
      </p:sp>
      <p:sp>
        <p:nvSpPr>
          <p:cNvPr id="66" name="ZoneTexte 65">
            <a:extLst>
              <a:ext uri="{FF2B5EF4-FFF2-40B4-BE49-F238E27FC236}">
                <a16:creationId xmlns:a16="http://schemas.microsoft.com/office/drawing/2014/main" id="{A02D0594-3164-3A48-A780-5BCEDA683284}"/>
              </a:ext>
            </a:extLst>
          </p:cNvPr>
          <p:cNvSpPr txBox="1"/>
          <p:nvPr/>
        </p:nvSpPr>
        <p:spPr>
          <a:xfrm>
            <a:off x="2146551" y="1005384"/>
            <a:ext cx="3138662" cy="400110"/>
          </a:xfrm>
          <a:prstGeom prst="rect">
            <a:avLst/>
          </a:prstGeom>
          <a:noFill/>
        </p:spPr>
        <p:txBody>
          <a:bodyPr wrap="square" lIns="0" tIns="0" rIns="0" bIns="0" rtlCol="0">
            <a:spAutoFit/>
          </a:bodyPr>
          <a:lstStyle/>
          <a:p>
            <a:r>
              <a:rPr lang="fr-FR" sz="1000" b="1">
                <a:solidFill>
                  <a:srgbClr val="0070C0"/>
                </a:solidFill>
              </a:rPr>
              <a:t>Impact Entreprise : </a:t>
            </a:r>
            <a:r>
              <a:rPr lang="fr-FR" sz="800" b="1"/>
              <a:t>La désorganisation causée par l’utilisation de l’environnement PREPROD pour rejouer en journée les traitements nocturnes a fait baisser de 10% la productivité de l’équipe depuis 4 jours</a:t>
            </a:r>
            <a:endParaRPr lang="fr-FR" sz="1000" b="1" dirty="0">
              <a:solidFill>
                <a:srgbClr val="0070C0"/>
              </a:solidFill>
            </a:endParaRPr>
          </a:p>
        </p:txBody>
      </p:sp>
      <p:sp>
        <p:nvSpPr>
          <p:cNvPr id="71" name="ZoneTexte 70">
            <a:extLst>
              <a:ext uri="{FF2B5EF4-FFF2-40B4-BE49-F238E27FC236}">
                <a16:creationId xmlns:a16="http://schemas.microsoft.com/office/drawing/2014/main" id="{432A1D09-48C5-B0D6-E6A9-67EF1D50E138}"/>
              </a:ext>
            </a:extLst>
          </p:cNvPr>
          <p:cNvSpPr txBox="1"/>
          <p:nvPr/>
        </p:nvSpPr>
        <p:spPr>
          <a:xfrm>
            <a:off x="2146551" y="1420502"/>
            <a:ext cx="3138662" cy="400110"/>
          </a:xfrm>
          <a:prstGeom prst="rect">
            <a:avLst/>
          </a:prstGeom>
          <a:noFill/>
        </p:spPr>
        <p:txBody>
          <a:bodyPr wrap="square" lIns="0" tIns="0" rIns="0" bIns="0" rtlCol="0">
            <a:spAutoFit/>
          </a:bodyPr>
          <a:lstStyle/>
          <a:p>
            <a:r>
              <a:rPr lang="fr-FR" sz="1000" b="1">
                <a:solidFill>
                  <a:srgbClr val="0070C0"/>
                </a:solidFill>
              </a:rPr>
              <a:t>Impact Humain : </a:t>
            </a:r>
            <a:r>
              <a:rPr lang="fr-FR" sz="800" b="1"/>
              <a:t>La santé de Kenza se détériore très rapidement.</a:t>
            </a:r>
          </a:p>
          <a:p>
            <a:r>
              <a:rPr lang="fr-FR" sz="800" b="1"/>
              <a:t>Les collègues de Kenza doivent absorber une part de sa charge de travail de jour </a:t>
            </a:r>
            <a:endParaRPr lang="fr-FR" sz="1000" b="1" dirty="0"/>
          </a:p>
        </p:txBody>
      </p:sp>
      <p:sp>
        <p:nvSpPr>
          <p:cNvPr id="77" name="ZoneTexte 76">
            <a:extLst>
              <a:ext uri="{FF2B5EF4-FFF2-40B4-BE49-F238E27FC236}">
                <a16:creationId xmlns:a16="http://schemas.microsoft.com/office/drawing/2014/main" id="{A757D6C1-DD9C-2207-89CB-506AFE51E727}"/>
              </a:ext>
            </a:extLst>
          </p:cNvPr>
          <p:cNvSpPr txBox="1"/>
          <p:nvPr/>
        </p:nvSpPr>
        <p:spPr>
          <a:xfrm>
            <a:off x="2146551" y="1835621"/>
            <a:ext cx="3138662" cy="153888"/>
          </a:xfrm>
          <a:prstGeom prst="rect">
            <a:avLst/>
          </a:prstGeom>
          <a:noFill/>
        </p:spPr>
        <p:txBody>
          <a:bodyPr wrap="square" lIns="0" tIns="0" rIns="0" bIns="0" rtlCol="0">
            <a:spAutoFit/>
          </a:bodyPr>
          <a:lstStyle/>
          <a:p>
            <a:r>
              <a:rPr lang="fr-FR" sz="1000" b="1">
                <a:solidFill>
                  <a:srgbClr val="0070C0"/>
                </a:solidFill>
              </a:rPr>
              <a:t>Impact Sociétal/Environnemental :</a:t>
            </a:r>
            <a:r>
              <a:rPr lang="fr-FR" sz="800" b="1"/>
              <a:t> Pas d’impact identifié</a:t>
            </a:r>
            <a:endParaRPr lang="fr-FR" sz="1000" b="1" dirty="0">
              <a:solidFill>
                <a:srgbClr val="0070C0"/>
              </a:solidFill>
            </a:endParaRPr>
          </a:p>
        </p:txBody>
      </p:sp>
      <p:sp>
        <p:nvSpPr>
          <p:cNvPr id="95" name="ZoneTexte 94">
            <a:extLst>
              <a:ext uri="{FF2B5EF4-FFF2-40B4-BE49-F238E27FC236}">
                <a16:creationId xmlns:a16="http://schemas.microsoft.com/office/drawing/2014/main" id="{852F2635-66E4-5B27-6FDF-037C5CE44959}"/>
              </a:ext>
            </a:extLst>
          </p:cNvPr>
          <p:cNvSpPr txBox="1"/>
          <p:nvPr/>
        </p:nvSpPr>
        <p:spPr>
          <a:xfrm>
            <a:off x="-54694" y="2165464"/>
            <a:ext cx="2415991" cy="246221"/>
          </a:xfrm>
          <a:prstGeom prst="rect">
            <a:avLst/>
          </a:prstGeom>
          <a:noFill/>
        </p:spPr>
        <p:txBody>
          <a:bodyPr wrap="square" rtlCol="0">
            <a:spAutoFit/>
          </a:bodyPr>
          <a:lstStyle/>
          <a:p>
            <a:r>
              <a:rPr lang="fr-FR" sz="1000" b="1">
                <a:solidFill>
                  <a:srgbClr val="0070C0"/>
                </a:solidFill>
              </a:rPr>
              <a:t>Processus ou standard de travail</a:t>
            </a:r>
            <a:endParaRPr lang="fr-FR" sz="1000" b="1" dirty="0">
              <a:solidFill>
                <a:srgbClr val="0070C0"/>
              </a:solidFill>
            </a:endParaRPr>
          </a:p>
        </p:txBody>
      </p:sp>
      <p:cxnSp>
        <p:nvCxnSpPr>
          <p:cNvPr id="105" name="Connecteur droit avec flèche 104">
            <a:extLst>
              <a:ext uri="{FF2B5EF4-FFF2-40B4-BE49-F238E27FC236}">
                <a16:creationId xmlns:a16="http://schemas.microsoft.com/office/drawing/2014/main" id="{A77D27F4-FBCC-194B-896D-F706FDBB163F}"/>
              </a:ext>
            </a:extLst>
          </p:cNvPr>
          <p:cNvCxnSpPr>
            <a:cxnSpLocks/>
            <a:stCxn id="155" idx="3"/>
            <a:endCxn id="153" idx="1"/>
          </p:cNvCxnSpPr>
          <p:nvPr/>
        </p:nvCxnSpPr>
        <p:spPr>
          <a:xfrm flipV="1">
            <a:off x="620324" y="3473212"/>
            <a:ext cx="189078" cy="11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06" name="Groupe 105">
            <a:extLst>
              <a:ext uri="{FF2B5EF4-FFF2-40B4-BE49-F238E27FC236}">
                <a16:creationId xmlns:a16="http://schemas.microsoft.com/office/drawing/2014/main" id="{A8135792-38CC-B69E-CA7A-F9A6819D65D4}"/>
              </a:ext>
            </a:extLst>
          </p:cNvPr>
          <p:cNvGrpSpPr/>
          <p:nvPr/>
        </p:nvGrpSpPr>
        <p:grpSpPr>
          <a:xfrm>
            <a:off x="42397" y="3043710"/>
            <a:ext cx="577927" cy="716927"/>
            <a:chOff x="105143" y="2329700"/>
            <a:chExt cx="881648" cy="631141"/>
          </a:xfrm>
        </p:grpSpPr>
        <p:sp>
          <p:nvSpPr>
            <p:cNvPr id="155" name="ZoneTexte 154">
              <a:extLst>
                <a:ext uri="{FF2B5EF4-FFF2-40B4-BE49-F238E27FC236}">
                  <a16:creationId xmlns:a16="http://schemas.microsoft.com/office/drawing/2014/main" id="{AF39D682-8A4F-113E-EC5B-E2E29CDCCEDF}"/>
                </a:ext>
              </a:extLst>
            </p:cNvPr>
            <p:cNvSpPr txBox="1"/>
            <p:nvPr/>
          </p:nvSpPr>
          <p:spPr>
            <a:xfrm>
              <a:off x="105143" y="2456841"/>
              <a:ext cx="881648" cy="504000"/>
            </a:xfrm>
            <a:prstGeom prst="rect">
              <a:avLst/>
            </a:prstGeom>
            <a:noFill/>
            <a:ln>
              <a:solidFill>
                <a:schemeClr val="bg1">
                  <a:lumMod val="50000"/>
                </a:schemeClr>
              </a:solidFill>
            </a:ln>
          </p:spPr>
          <p:txBody>
            <a:bodyPr wrap="square" lIns="36000" tIns="36000" rIns="36000" bIns="36000" rtlCol="0" anchor="ctr">
              <a:noAutofit/>
            </a:bodyPr>
            <a:lstStyle/>
            <a:p>
              <a:pPr algn="ctr"/>
              <a:r>
                <a:rPr lang="fr-FR" sz="600" b="1">
                  <a:latin typeface="Abadi" panose="020B0604020104020204" pitchFamily="34" charset="0"/>
                </a:rPr>
                <a:t>Le programme CERBERE déconnecte tous les utilisateurs à 21h45</a:t>
              </a:r>
              <a:endParaRPr lang="fr-FR" sz="600" b="1" dirty="0">
                <a:latin typeface="Abadi" panose="020B0604020104020204" pitchFamily="34" charset="0"/>
              </a:endParaRPr>
            </a:p>
          </p:txBody>
        </p:sp>
        <p:sp>
          <p:nvSpPr>
            <p:cNvPr id="156" name="ZoneTexte 155">
              <a:extLst>
                <a:ext uri="{FF2B5EF4-FFF2-40B4-BE49-F238E27FC236}">
                  <a16:creationId xmlns:a16="http://schemas.microsoft.com/office/drawing/2014/main" id="{8DB172B5-752C-D1A7-62D9-62BF39CB82A7}"/>
                </a:ext>
              </a:extLst>
            </p:cNvPr>
            <p:cNvSpPr txBox="1"/>
            <p:nvPr/>
          </p:nvSpPr>
          <p:spPr>
            <a:xfrm>
              <a:off x="105999" y="2329700"/>
              <a:ext cx="225035" cy="127335"/>
            </a:xfrm>
            <a:prstGeom prst="rect">
              <a:avLst/>
            </a:prstGeom>
            <a:noFill/>
            <a:ln>
              <a:solidFill>
                <a:schemeClr val="tx1">
                  <a:lumMod val="50000"/>
                  <a:lumOff val="50000"/>
                </a:schemeClr>
              </a:solidFill>
            </a:ln>
          </p:spPr>
          <p:txBody>
            <a:bodyPr wrap="square" lIns="0" tIns="0" rIns="0" bIns="0" rtlCol="0" anchor="ctr">
              <a:noAutofit/>
            </a:bodyPr>
            <a:lstStyle/>
            <a:p>
              <a:pPr algn="ctr"/>
              <a:r>
                <a:rPr lang="fr-FR" sz="600" b="1">
                  <a:latin typeface="Abadi" panose="020B0604020104020204" pitchFamily="34" charset="0"/>
                </a:rPr>
                <a:t>#1</a:t>
              </a:r>
              <a:endParaRPr lang="fr-FR" sz="600" b="1" dirty="0">
                <a:latin typeface="Abadi" panose="020B0604020104020204" pitchFamily="34" charset="0"/>
              </a:endParaRPr>
            </a:p>
          </p:txBody>
        </p:sp>
      </p:grpSp>
      <p:grpSp>
        <p:nvGrpSpPr>
          <p:cNvPr id="107" name="Groupe 106">
            <a:extLst>
              <a:ext uri="{FF2B5EF4-FFF2-40B4-BE49-F238E27FC236}">
                <a16:creationId xmlns:a16="http://schemas.microsoft.com/office/drawing/2014/main" id="{83478C52-6446-687E-4F28-6470669A7235}"/>
              </a:ext>
            </a:extLst>
          </p:cNvPr>
          <p:cNvGrpSpPr/>
          <p:nvPr/>
        </p:nvGrpSpPr>
        <p:grpSpPr>
          <a:xfrm>
            <a:off x="809402" y="3050471"/>
            <a:ext cx="684648" cy="717342"/>
            <a:chOff x="45879" y="2355797"/>
            <a:chExt cx="932477" cy="638544"/>
          </a:xfrm>
        </p:grpSpPr>
        <p:sp>
          <p:nvSpPr>
            <p:cNvPr id="153" name="ZoneTexte 152">
              <a:extLst>
                <a:ext uri="{FF2B5EF4-FFF2-40B4-BE49-F238E27FC236}">
                  <a16:creationId xmlns:a16="http://schemas.microsoft.com/office/drawing/2014/main" id="{B385B51C-1C67-8ADC-7E61-E055E37002FE}"/>
                </a:ext>
              </a:extLst>
            </p:cNvPr>
            <p:cNvSpPr txBox="1"/>
            <p:nvPr/>
          </p:nvSpPr>
          <p:spPr>
            <a:xfrm>
              <a:off x="45879" y="2469861"/>
              <a:ext cx="932477" cy="524480"/>
            </a:xfrm>
            <a:prstGeom prst="rect">
              <a:avLst/>
            </a:prstGeom>
            <a:noFill/>
            <a:ln>
              <a:solidFill>
                <a:schemeClr val="bg1">
                  <a:lumMod val="50000"/>
                </a:schemeClr>
              </a:solidFill>
            </a:ln>
          </p:spPr>
          <p:txBody>
            <a:bodyPr wrap="square" lIns="36000" tIns="36000" rIns="36000" bIns="36000" rtlCol="0">
              <a:noAutofit/>
            </a:bodyPr>
            <a:lstStyle/>
            <a:p>
              <a:pPr algn="ctr"/>
              <a:r>
                <a:rPr lang="fr-FR" sz="600" b="1">
                  <a:latin typeface="Abadi" panose="020B0604020104020204" pitchFamily="34" charset="0"/>
                </a:rPr>
                <a:t>Le programme MAITRE_DES_CLES ferme le portail utilisateurs à 21h46</a:t>
              </a:r>
              <a:endParaRPr lang="fr-FR" sz="600" b="1" dirty="0">
                <a:latin typeface="Abadi" panose="020B0604020104020204" pitchFamily="34" charset="0"/>
              </a:endParaRPr>
            </a:p>
          </p:txBody>
        </p:sp>
        <p:sp>
          <p:nvSpPr>
            <p:cNvPr id="154" name="ZoneTexte 153">
              <a:extLst>
                <a:ext uri="{FF2B5EF4-FFF2-40B4-BE49-F238E27FC236}">
                  <a16:creationId xmlns:a16="http://schemas.microsoft.com/office/drawing/2014/main" id="{2FE9220A-65C2-C01C-9757-00FE4ACA55E1}"/>
                </a:ext>
              </a:extLst>
            </p:cNvPr>
            <p:cNvSpPr txBox="1"/>
            <p:nvPr/>
          </p:nvSpPr>
          <p:spPr>
            <a:xfrm>
              <a:off x="46729" y="2355797"/>
              <a:ext cx="225035" cy="113941"/>
            </a:xfrm>
            <a:prstGeom prst="rect">
              <a:avLst/>
            </a:prstGeom>
            <a:noFill/>
            <a:ln>
              <a:solidFill>
                <a:schemeClr val="tx1">
                  <a:lumMod val="50000"/>
                  <a:lumOff val="50000"/>
                </a:schemeClr>
              </a:solidFill>
            </a:ln>
          </p:spPr>
          <p:txBody>
            <a:bodyPr wrap="square" lIns="0" tIns="0" rIns="0" bIns="0" rtlCol="0" anchor="ctr">
              <a:noAutofit/>
            </a:bodyPr>
            <a:lstStyle/>
            <a:p>
              <a:pPr algn="ctr"/>
              <a:r>
                <a:rPr lang="fr-FR" sz="600" b="1">
                  <a:latin typeface="Abadi" panose="020B0604020104020204" pitchFamily="34" charset="0"/>
                </a:rPr>
                <a:t>#2</a:t>
              </a:r>
              <a:endParaRPr lang="fr-FR" sz="600" b="1" dirty="0">
                <a:latin typeface="Abadi" panose="020B0604020104020204" pitchFamily="34" charset="0"/>
              </a:endParaRPr>
            </a:p>
          </p:txBody>
        </p:sp>
      </p:grpSp>
      <p:grpSp>
        <p:nvGrpSpPr>
          <p:cNvPr id="108" name="Groupe 107">
            <a:extLst>
              <a:ext uri="{FF2B5EF4-FFF2-40B4-BE49-F238E27FC236}">
                <a16:creationId xmlns:a16="http://schemas.microsoft.com/office/drawing/2014/main" id="{5C218522-0523-DD3B-5054-4F31EA1B5E7D}"/>
              </a:ext>
            </a:extLst>
          </p:cNvPr>
          <p:cNvGrpSpPr/>
          <p:nvPr/>
        </p:nvGrpSpPr>
        <p:grpSpPr>
          <a:xfrm>
            <a:off x="4517176" y="3070981"/>
            <a:ext cx="756722" cy="648218"/>
            <a:chOff x="647983" y="2355160"/>
            <a:chExt cx="756722" cy="648218"/>
          </a:xfrm>
        </p:grpSpPr>
        <p:sp>
          <p:nvSpPr>
            <p:cNvPr id="151" name="ZoneTexte 150">
              <a:extLst>
                <a:ext uri="{FF2B5EF4-FFF2-40B4-BE49-F238E27FC236}">
                  <a16:creationId xmlns:a16="http://schemas.microsoft.com/office/drawing/2014/main" id="{26F4F66E-0845-EB33-DB7E-A6C596B5938D}"/>
                </a:ext>
              </a:extLst>
            </p:cNvPr>
            <p:cNvSpPr txBox="1"/>
            <p:nvPr/>
          </p:nvSpPr>
          <p:spPr>
            <a:xfrm>
              <a:off x="647983" y="2499378"/>
              <a:ext cx="756722" cy="504000"/>
            </a:xfrm>
            <a:prstGeom prst="rect">
              <a:avLst/>
            </a:prstGeom>
            <a:noFill/>
            <a:ln>
              <a:solidFill>
                <a:schemeClr val="bg1">
                  <a:lumMod val="50000"/>
                </a:schemeClr>
              </a:solidFill>
            </a:ln>
          </p:spPr>
          <p:txBody>
            <a:bodyPr wrap="square" lIns="36000" tIns="36000" rIns="36000" bIns="36000" rtlCol="0" anchor="ctr">
              <a:noAutofit/>
            </a:bodyPr>
            <a:lstStyle/>
            <a:p>
              <a:pPr algn="ctr"/>
              <a:r>
                <a:rPr lang="fr-FR" sz="600" b="1">
                  <a:latin typeface="Abadi" panose="020B0604020104020204" pitchFamily="34" charset="0"/>
                </a:rPr>
                <a:t>Le programme MAITRE_DES_CLES ouvre le portail utilisateurs à 6h00</a:t>
              </a:r>
              <a:endParaRPr lang="fr-FR" sz="600" b="1" dirty="0">
                <a:latin typeface="Abadi" panose="020B0604020104020204" pitchFamily="34" charset="0"/>
              </a:endParaRPr>
            </a:p>
          </p:txBody>
        </p:sp>
        <p:sp>
          <p:nvSpPr>
            <p:cNvPr id="152" name="ZoneTexte 151">
              <a:extLst>
                <a:ext uri="{FF2B5EF4-FFF2-40B4-BE49-F238E27FC236}">
                  <a16:creationId xmlns:a16="http://schemas.microsoft.com/office/drawing/2014/main" id="{A76B2AC8-0933-023F-60CF-ACBB09913676}"/>
                </a:ext>
              </a:extLst>
            </p:cNvPr>
            <p:cNvSpPr txBox="1"/>
            <p:nvPr/>
          </p:nvSpPr>
          <p:spPr>
            <a:xfrm>
              <a:off x="647983" y="2355160"/>
              <a:ext cx="225035" cy="145254"/>
            </a:xfrm>
            <a:prstGeom prst="rect">
              <a:avLst/>
            </a:prstGeom>
            <a:noFill/>
            <a:ln>
              <a:solidFill>
                <a:schemeClr val="tx1">
                  <a:lumMod val="50000"/>
                  <a:lumOff val="50000"/>
                </a:schemeClr>
              </a:solidFill>
            </a:ln>
          </p:spPr>
          <p:txBody>
            <a:bodyPr wrap="square" lIns="0" tIns="0" rIns="0" bIns="0" rtlCol="0" anchor="ctr">
              <a:noAutofit/>
            </a:bodyPr>
            <a:lstStyle/>
            <a:p>
              <a:pPr algn="ctr"/>
              <a:r>
                <a:rPr lang="fr-FR" sz="600" b="1">
                  <a:latin typeface="Abadi" panose="020B0604020104020204" pitchFamily="34" charset="0"/>
                </a:rPr>
                <a:t>#6</a:t>
              </a:r>
              <a:endParaRPr lang="fr-FR" sz="600" b="1" dirty="0">
                <a:latin typeface="Abadi" panose="020B0604020104020204" pitchFamily="34" charset="0"/>
              </a:endParaRPr>
            </a:p>
          </p:txBody>
        </p:sp>
      </p:grpSp>
      <p:grpSp>
        <p:nvGrpSpPr>
          <p:cNvPr id="109" name="Groupe 108">
            <a:extLst>
              <a:ext uri="{FF2B5EF4-FFF2-40B4-BE49-F238E27FC236}">
                <a16:creationId xmlns:a16="http://schemas.microsoft.com/office/drawing/2014/main" id="{3FBF0BE8-1B3E-01BE-CA76-26FF5C33C4FC}"/>
              </a:ext>
            </a:extLst>
          </p:cNvPr>
          <p:cNvGrpSpPr/>
          <p:nvPr/>
        </p:nvGrpSpPr>
        <p:grpSpPr>
          <a:xfrm>
            <a:off x="3718928" y="3010729"/>
            <a:ext cx="618866" cy="769108"/>
            <a:chOff x="785839" y="2294908"/>
            <a:chExt cx="618866" cy="769108"/>
          </a:xfrm>
        </p:grpSpPr>
        <p:sp>
          <p:nvSpPr>
            <p:cNvPr id="149" name="ZoneTexte 148">
              <a:extLst>
                <a:ext uri="{FF2B5EF4-FFF2-40B4-BE49-F238E27FC236}">
                  <a16:creationId xmlns:a16="http://schemas.microsoft.com/office/drawing/2014/main" id="{AD108D2B-E8B6-F31C-631C-6DB74AF27A3E}"/>
                </a:ext>
              </a:extLst>
            </p:cNvPr>
            <p:cNvSpPr txBox="1"/>
            <p:nvPr/>
          </p:nvSpPr>
          <p:spPr>
            <a:xfrm>
              <a:off x="785839" y="2439331"/>
              <a:ext cx="618866" cy="624685"/>
            </a:xfrm>
            <a:prstGeom prst="rect">
              <a:avLst/>
            </a:prstGeom>
            <a:noFill/>
            <a:ln>
              <a:solidFill>
                <a:schemeClr val="bg1">
                  <a:lumMod val="50000"/>
                </a:schemeClr>
              </a:solidFill>
            </a:ln>
          </p:spPr>
          <p:txBody>
            <a:bodyPr wrap="square" lIns="36000" tIns="36000" rIns="36000" bIns="36000" rtlCol="0">
              <a:noAutofit/>
            </a:bodyPr>
            <a:lstStyle/>
            <a:p>
              <a:pPr algn="ctr"/>
              <a:r>
                <a:rPr lang="fr-FR" sz="600" b="1">
                  <a:latin typeface="Abadi" panose="020B0604020104020204" pitchFamily="34" charset="0"/>
                </a:rPr>
                <a:t>Le programme ZOU_L envoie le fichier MT101 des demandes de prélèvement à la banque</a:t>
              </a:r>
              <a:endParaRPr lang="fr-FR" sz="600" b="1" dirty="0">
                <a:latin typeface="Abadi" panose="020B0604020104020204" pitchFamily="34" charset="0"/>
              </a:endParaRPr>
            </a:p>
          </p:txBody>
        </p:sp>
        <p:sp>
          <p:nvSpPr>
            <p:cNvPr id="150" name="ZoneTexte 149">
              <a:extLst>
                <a:ext uri="{FF2B5EF4-FFF2-40B4-BE49-F238E27FC236}">
                  <a16:creationId xmlns:a16="http://schemas.microsoft.com/office/drawing/2014/main" id="{49917650-D861-494E-728E-C6D1523035E1}"/>
                </a:ext>
              </a:extLst>
            </p:cNvPr>
            <p:cNvSpPr txBox="1"/>
            <p:nvPr/>
          </p:nvSpPr>
          <p:spPr>
            <a:xfrm>
              <a:off x="1179670" y="2294908"/>
              <a:ext cx="225035" cy="144270"/>
            </a:xfrm>
            <a:prstGeom prst="rect">
              <a:avLst/>
            </a:prstGeom>
            <a:noFill/>
            <a:ln>
              <a:solidFill>
                <a:schemeClr val="tx1">
                  <a:lumMod val="50000"/>
                  <a:lumOff val="50000"/>
                </a:schemeClr>
              </a:solidFill>
            </a:ln>
          </p:spPr>
          <p:txBody>
            <a:bodyPr wrap="square" lIns="0" tIns="0" rIns="0" bIns="0" rtlCol="0" anchor="ctr">
              <a:noAutofit/>
            </a:bodyPr>
            <a:lstStyle/>
            <a:p>
              <a:pPr algn="ctr"/>
              <a:r>
                <a:rPr lang="fr-FR" sz="600" b="1">
                  <a:latin typeface="Abadi" panose="020B0604020104020204" pitchFamily="34" charset="0"/>
                </a:rPr>
                <a:t>#5</a:t>
              </a:r>
              <a:endParaRPr lang="fr-FR" sz="600" b="1" dirty="0">
                <a:latin typeface="Abadi" panose="020B0604020104020204" pitchFamily="34" charset="0"/>
              </a:endParaRPr>
            </a:p>
          </p:txBody>
        </p:sp>
      </p:grpSp>
      <p:cxnSp>
        <p:nvCxnSpPr>
          <p:cNvPr id="110" name="Connecteur droit avec flèche 109">
            <a:extLst>
              <a:ext uri="{FF2B5EF4-FFF2-40B4-BE49-F238E27FC236}">
                <a16:creationId xmlns:a16="http://schemas.microsoft.com/office/drawing/2014/main" id="{6124CF71-5B66-9F09-3571-6846C235690F}"/>
              </a:ext>
            </a:extLst>
          </p:cNvPr>
          <p:cNvCxnSpPr>
            <a:cxnSpLocks/>
            <a:stCxn id="153" idx="3"/>
            <a:endCxn id="241" idx="1"/>
          </p:cNvCxnSpPr>
          <p:nvPr/>
        </p:nvCxnSpPr>
        <p:spPr>
          <a:xfrm flipV="1">
            <a:off x="1494050" y="3470362"/>
            <a:ext cx="131384" cy="2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a:extLst>
              <a:ext uri="{FF2B5EF4-FFF2-40B4-BE49-F238E27FC236}">
                <a16:creationId xmlns:a16="http://schemas.microsoft.com/office/drawing/2014/main" id="{1FCB84B6-C5AC-A061-59B8-32345F73D5C5}"/>
              </a:ext>
            </a:extLst>
          </p:cNvPr>
          <p:cNvCxnSpPr>
            <a:cxnSpLocks/>
            <a:stCxn id="147" idx="3"/>
            <a:endCxn id="149" idx="1"/>
          </p:cNvCxnSpPr>
          <p:nvPr/>
        </p:nvCxnSpPr>
        <p:spPr>
          <a:xfrm>
            <a:off x="3308025" y="3467230"/>
            <a:ext cx="410903" cy="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2" name="Connecteur droit avec flèche 111">
            <a:extLst>
              <a:ext uri="{FF2B5EF4-FFF2-40B4-BE49-F238E27FC236}">
                <a16:creationId xmlns:a16="http://schemas.microsoft.com/office/drawing/2014/main" id="{5FB4BF80-7360-DEA3-BE98-7257D7F9BAB3}"/>
              </a:ext>
            </a:extLst>
          </p:cNvPr>
          <p:cNvCxnSpPr>
            <a:cxnSpLocks/>
            <a:stCxn id="149" idx="3"/>
            <a:endCxn id="151" idx="1"/>
          </p:cNvCxnSpPr>
          <p:nvPr/>
        </p:nvCxnSpPr>
        <p:spPr>
          <a:xfrm flipV="1">
            <a:off x="4337794" y="3467199"/>
            <a:ext cx="179382" cy="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ZoneTexte 112">
            <a:extLst>
              <a:ext uri="{FF2B5EF4-FFF2-40B4-BE49-F238E27FC236}">
                <a16:creationId xmlns:a16="http://schemas.microsoft.com/office/drawing/2014/main" id="{C5BACCC5-FACC-BD73-CE19-D1BBBD4EE468}"/>
              </a:ext>
            </a:extLst>
          </p:cNvPr>
          <p:cNvSpPr txBox="1"/>
          <p:nvPr/>
        </p:nvSpPr>
        <p:spPr>
          <a:xfrm>
            <a:off x="39194" y="2366607"/>
            <a:ext cx="5112568" cy="261102"/>
          </a:xfrm>
          <a:prstGeom prst="rect">
            <a:avLst/>
          </a:prstGeom>
          <a:noFill/>
          <a:ln>
            <a:solidFill>
              <a:schemeClr val="bg1">
                <a:lumMod val="50000"/>
              </a:schemeClr>
            </a:solidFill>
          </a:ln>
        </p:spPr>
        <p:txBody>
          <a:bodyPr wrap="square" lIns="36000" tIns="36000" rIns="36000" bIns="36000" rtlCol="0" anchor="ctr">
            <a:noAutofit/>
          </a:bodyPr>
          <a:lstStyle/>
          <a:p>
            <a:pPr algn="ctr"/>
            <a:r>
              <a:rPr lang="fr-FR" sz="600" b="1">
                <a:latin typeface="Abadi" panose="020B0604020104020204" pitchFamily="34" charset="0"/>
              </a:rPr>
              <a:t>ORDONNANCEUR (l’outil qui lance les programmes les uns derrière les autres)</a:t>
            </a:r>
            <a:endParaRPr lang="fr-FR" sz="600" b="1" dirty="0">
              <a:latin typeface="Abadi" panose="020B0604020104020204" pitchFamily="34" charset="0"/>
            </a:endParaRPr>
          </a:p>
        </p:txBody>
      </p:sp>
      <p:cxnSp>
        <p:nvCxnSpPr>
          <p:cNvPr id="114" name="Connecteur droit 113">
            <a:extLst>
              <a:ext uri="{FF2B5EF4-FFF2-40B4-BE49-F238E27FC236}">
                <a16:creationId xmlns:a16="http://schemas.microsoft.com/office/drawing/2014/main" id="{6D5CA9BD-DE19-1A3D-2A35-1730F98D7685}"/>
              </a:ext>
            </a:extLst>
          </p:cNvPr>
          <p:cNvCxnSpPr>
            <a:cxnSpLocks/>
            <a:stCxn id="113" idx="2"/>
            <a:endCxn id="116" idx="6"/>
          </p:cNvCxnSpPr>
          <p:nvPr/>
        </p:nvCxnSpPr>
        <p:spPr>
          <a:xfrm flipH="1">
            <a:off x="769773" y="2627709"/>
            <a:ext cx="1825705" cy="337181"/>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Connecteur droit 114">
            <a:extLst>
              <a:ext uri="{FF2B5EF4-FFF2-40B4-BE49-F238E27FC236}">
                <a16:creationId xmlns:a16="http://schemas.microsoft.com/office/drawing/2014/main" id="{2429B8B1-5934-E4F3-ED06-BE6A11AC3BE0}"/>
              </a:ext>
            </a:extLst>
          </p:cNvPr>
          <p:cNvCxnSpPr>
            <a:cxnSpLocks/>
            <a:stCxn id="117" idx="2"/>
            <a:endCxn id="116" idx="6"/>
          </p:cNvCxnSpPr>
          <p:nvPr/>
        </p:nvCxnSpPr>
        <p:spPr>
          <a:xfrm flipH="1" flipV="1">
            <a:off x="769773" y="2964890"/>
            <a:ext cx="111637" cy="46936"/>
          </a:xfrm>
          <a:prstGeom prst="line">
            <a:avLst/>
          </a:prstGeom>
        </p:spPr>
        <p:style>
          <a:lnRef idx="1">
            <a:schemeClr val="accent1"/>
          </a:lnRef>
          <a:fillRef idx="0">
            <a:schemeClr val="accent1"/>
          </a:fillRef>
          <a:effectRef idx="0">
            <a:schemeClr val="accent1"/>
          </a:effectRef>
          <a:fontRef idx="minor">
            <a:schemeClr val="tx1"/>
          </a:fontRef>
        </p:style>
      </p:cxnSp>
      <p:sp>
        <p:nvSpPr>
          <p:cNvPr id="116" name="Ellipse 115">
            <a:extLst>
              <a:ext uri="{FF2B5EF4-FFF2-40B4-BE49-F238E27FC236}">
                <a16:creationId xmlns:a16="http://schemas.microsoft.com/office/drawing/2014/main" id="{95E32A0F-AB21-09B4-7C8F-1A63F292B628}"/>
              </a:ext>
            </a:extLst>
          </p:cNvPr>
          <p:cNvSpPr/>
          <p:nvPr/>
        </p:nvSpPr>
        <p:spPr>
          <a:xfrm>
            <a:off x="716923" y="2942030"/>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sp>
        <p:nvSpPr>
          <p:cNvPr id="117" name="Ellipse 116">
            <a:extLst>
              <a:ext uri="{FF2B5EF4-FFF2-40B4-BE49-F238E27FC236}">
                <a16:creationId xmlns:a16="http://schemas.microsoft.com/office/drawing/2014/main" id="{704B8B59-E4A8-215D-95A2-E0B3761F7B41}"/>
              </a:ext>
            </a:extLst>
          </p:cNvPr>
          <p:cNvSpPr/>
          <p:nvPr/>
        </p:nvSpPr>
        <p:spPr>
          <a:xfrm>
            <a:off x="881410" y="2988966"/>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cxnSp>
        <p:nvCxnSpPr>
          <p:cNvPr id="118" name="Connecteur droit avec flèche 117">
            <a:extLst>
              <a:ext uri="{FF2B5EF4-FFF2-40B4-BE49-F238E27FC236}">
                <a16:creationId xmlns:a16="http://schemas.microsoft.com/office/drawing/2014/main" id="{1DC9E77C-724B-9259-A08B-7D874186A99A}"/>
              </a:ext>
            </a:extLst>
          </p:cNvPr>
          <p:cNvCxnSpPr>
            <a:cxnSpLocks/>
            <a:stCxn id="117" idx="2"/>
            <a:endCxn id="155" idx="0"/>
          </p:cNvCxnSpPr>
          <p:nvPr/>
        </p:nvCxnSpPr>
        <p:spPr>
          <a:xfrm flipH="1">
            <a:off x="331361" y="3011826"/>
            <a:ext cx="550049" cy="1763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Connecteur droit 118">
            <a:extLst>
              <a:ext uri="{FF2B5EF4-FFF2-40B4-BE49-F238E27FC236}">
                <a16:creationId xmlns:a16="http://schemas.microsoft.com/office/drawing/2014/main" id="{637E343E-269A-6182-D3AF-3AE090876573}"/>
              </a:ext>
            </a:extLst>
          </p:cNvPr>
          <p:cNvCxnSpPr>
            <a:cxnSpLocks/>
            <a:stCxn id="113" idx="2"/>
            <a:endCxn id="121" idx="6"/>
          </p:cNvCxnSpPr>
          <p:nvPr/>
        </p:nvCxnSpPr>
        <p:spPr>
          <a:xfrm flipH="1">
            <a:off x="1438316" y="2627709"/>
            <a:ext cx="1157162" cy="337181"/>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0" name="Connecteur droit 119">
            <a:extLst>
              <a:ext uri="{FF2B5EF4-FFF2-40B4-BE49-F238E27FC236}">
                <a16:creationId xmlns:a16="http://schemas.microsoft.com/office/drawing/2014/main" id="{2BB5CE22-FAE5-A914-16A2-8B52FA4E58E8}"/>
              </a:ext>
            </a:extLst>
          </p:cNvPr>
          <p:cNvCxnSpPr>
            <a:cxnSpLocks/>
            <a:stCxn id="122" idx="2"/>
            <a:endCxn id="121" idx="6"/>
          </p:cNvCxnSpPr>
          <p:nvPr/>
        </p:nvCxnSpPr>
        <p:spPr>
          <a:xfrm flipH="1" flipV="1">
            <a:off x="1438316" y="2964890"/>
            <a:ext cx="91166" cy="71080"/>
          </a:xfrm>
          <a:prstGeom prst="line">
            <a:avLst/>
          </a:prstGeom>
        </p:spPr>
        <p:style>
          <a:lnRef idx="1">
            <a:schemeClr val="accent1"/>
          </a:lnRef>
          <a:fillRef idx="0">
            <a:schemeClr val="accent1"/>
          </a:fillRef>
          <a:effectRef idx="0">
            <a:schemeClr val="accent1"/>
          </a:effectRef>
          <a:fontRef idx="minor">
            <a:schemeClr val="tx1"/>
          </a:fontRef>
        </p:style>
      </p:cxnSp>
      <p:sp>
        <p:nvSpPr>
          <p:cNvPr id="121" name="Ellipse 120">
            <a:extLst>
              <a:ext uri="{FF2B5EF4-FFF2-40B4-BE49-F238E27FC236}">
                <a16:creationId xmlns:a16="http://schemas.microsoft.com/office/drawing/2014/main" id="{281558A6-C6F8-561E-3BF4-A900B140C8AB}"/>
              </a:ext>
            </a:extLst>
          </p:cNvPr>
          <p:cNvSpPr/>
          <p:nvPr/>
        </p:nvSpPr>
        <p:spPr>
          <a:xfrm>
            <a:off x="1385466" y="2942030"/>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sp>
        <p:nvSpPr>
          <p:cNvPr id="122" name="Ellipse 121">
            <a:extLst>
              <a:ext uri="{FF2B5EF4-FFF2-40B4-BE49-F238E27FC236}">
                <a16:creationId xmlns:a16="http://schemas.microsoft.com/office/drawing/2014/main" id="{61A47DEB-8E57-3778-78BC-99F9ADFDD926}"/>
              </a:ext>
            </a:extLst>
          </p:cNvPr>
          <p:cNvSpPr/>
          <p:nvPr/>
        </p:nvSpPr>
        <p:spPr>
          <a:xfrm>
            <a:off x="1529482" y="3013110"/>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cxnSp>
        <p:nvCxnSpPr>
          <p:cNvPr id="123" name="Connecteur droit avec flèche 122">
            <a:extLst>
              <a:ext uri="{FF2B5EF4-FFF2-40B4-BE49-F238E27FC236}">
                <a16:creationId xmlns:a16="http://schemas.microsoft.com/office/drawing/2014/main" id="{C3FFA454-EF92-E3C1-CABF-23EEAEE54C72}"/>
              </a:ext>
            </a:extLst>
          </p:cNvPr>
          <p:cNvCxnSpPr>
            <a:cxnSpLocks/>
            <a:stCxn id="122" idx="2"/>
            <a:endCxn id="153" idx="0"/>
          </p:cNvCxnSpPr>
          <p:nvPr/>
        </p:nvCxnSpPr>
        <p:spPr>
          <a:xfrm flipH="1">
            <a:off x="1151726" y="3035970"/>
            <a:ext cx="377756" cy="1426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Connecteur droit 123">
            <a:extLst>
              <a:ext uri="{FF2B5EF4-FFF2-40B4-BE49-F238E27FC236}">
                <a16:creationId xmlns:a16="http://schemas.microsoft.com/office/drawing/2014/main" id="{9168E8AD-5514-37BA-04B2-3219E9F49553}"/>
              </a:ext>
            </a:extLst>
          </p:cNvPr>
          <p:cNvCxnSpPr>
            <a:cxnSpLocks/>
            <a:stCxn id="113" idx="2"/>
            <a:endCxn id="126" idx="6"/>
          </p:cNvCxnSpPr>
          <p:nvPr/>
        </p:nvCxnSpPr>
        <p:spPr>
          <a:xfrm>
            <a:off x="2595478" y="2627709"/>
            <a:ext cx="302156" cy="265173"/>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5" name="Connecteur droit 124">
            <a:extLst>
              <a:ext uri="{FF2B5EF4-FFF2-40B4-BE49-F238E27FC236}">
                <a16:creationId xmlns:a16="http://schemas.microsoft.com/office/drawing/2014/main" id="{10F56A1E-0E9E-D75B-B301-3A6C1BFBA791}"/>
              </a:ext>
            </a:extLst>
          </p:cNvPr>
          <p:cNvCxnSpPr>
            <a:cxnSpLocks/>
            <a:stCxn id="127" idx="2"/>
            <a:endCxn id="126" idx="6"/>
          </p:cNvCxnSpPr>
          <p:nvPr/>
        </p:nvCxnSpPr>
        <p:spPr>
          <a:xfrm>
            <a:off x="2753618" y="2892882"/>
            <a:ext cx="144016" cy="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Ellipse 125">
            <a:extLst>
              <a:ext uri="{FF2B5EF4-FFF2-40B4-BE49-F238E27FC236}">
                <a16:creationId xmlns:a16="http://schemas.microsoft.com/office/drawing/2014/main" id="{F1F4A8C7-3403-D8F1-F501-6A9F8D758580}"/>
              </a:ext>
            </a:extLst>
          </p:cNvPr>
          <p:cNvSpPr/>
          <p:nvPr/>
        </p:nvSpPr>
        <p:spPr>
          <a:xfrm>
            <a:off x="2844784" y="2870022"/>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sp>
        <p:nvSpPr>
          <p:cNvPr id="127" name="Ellipse 126">
            <a:extLst>
              <a:ext uri="{FF2B5EF4-FFF2-40B4-BE49-F238E27FC236}">
                <a16:creationId xmlns:a16="http://schemas.microsoft.com/office/drawing/2014/main" id="{187FEF34-6AB7-4DA6-69A8-EEBDD8556BC2}"/>
              </a:ext>
            </a:extLst>
          </p:cNvPr>
          <p:cNvSpPr/>
          <p:nvPr/>
        </p:nvSpPr>
        <p:spPr>
          <a:xfrm>
            <a:off x="2753618" y="2870022"/>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cxnSp>
        <p:nvCxnSpPr>
          <p:cNvPr id="128" name="Connecteur droit avec flèche 127">
            <a:extLst>
              <a:ext uri="{FF2B5EF4-FFF2-40B4-BE49-F238E27FC236}">
                <a16:creationId xmlns:a16="http://schemas.microsoft.com/office/drawing/2014/main" id="{DF8E48B2-5C7A-A967-9D41-65512159C282}"/>
              </a:ext>
            </a:extLst>
          </p:cNvPr>
          <p:cNvCxnSpPr>
            <a:cxnSpLocks/>
            <a:stCxn id="127" idx="2"/>
            <a:endCxn id="147" idx="0"/>
          </p:cNvCxnSpPr>
          <p:nvPr/>
        </p:nvCxnSpPr>
        <p:spPr>
          <a:xfrm>
            <a:off x="2753618" y="2892882"/>
            <a:ext cx="143759" cy="238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Connecteur droit 128">
            <a:extLst>
              <a:ext uri="{FF2B5EF4-FFF2-40B4-BE49-F238E27FC236}">
                <a16:creationId xmlns:a16="http://schemas.microsoft.com/office/drawing/2014/main" id="{95BAAD2F-5DE6-D53D-79AE-3E71836D04E1}"/>
              </a:ext>
            </a:extLst>
          </p:cNvPr>
          <p:cNvCxnSpPr>
            <a:cxnSpLocks/>
            <a:stCxn id="113" idx="2"/>
            <a:endCxn id="131" idx="6"/>
          </p:cNvCxnSpPr>
          <p:nvPr/>
        </p:nvCxnSpPr>
        <p:spPr>
          <a:xfrm>
            <a:off x="2595478" y="2627709"/>
            <a:ext cx="950228" cy="337181"/>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0" name="Connecteur droit 129">
            <a:extLst>
              <a:ext uri="{FF2B5EF4-FFF2-40B4-BE49-F238E27FC236}">
                <a16:creationId xmlns:a16="http://schemas.microsoft.com/office/drawing/2014/main" id="{4C5EB56A-F090-07AD-F6DD-7CAF04F908CD}"/>
              </a:ext>
            </a:extLst>
          </p:cNvPr>
          <p:cNvCxnSpPr>
            <a:cxnSpLocks/>
            <a:stCxn id="132" idx="2"/>
            <a:endCxn id="131" idx="6"/>
          </p:cNvCxnSpPr>
          <p:nvPr/>
        </p:nvCxnSpPr>
        <p:spPr>
          <a:xfrm>
            <a:off x="3514736" y="2820874"/>
            <a:ext cx="3097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131" name="Ellipse 130">
            <a:extLst>
              <a:ext uri="{FF2B5EF4-FFF2-40B4-BE49-F238E27FC236}">
                <a16:creationId xmlns:a16="http://schemas.microsoft.com/office/drawing/2014/main" id="{A12B631F-EAAB-46A7-FBA2-06BE97948AE8}"/>
              </a:ext>
            </a:extLst>
          </p:cNvPr>
          <p:cNvSpPr/>
          <p:nvPr/>
        </p:nvSpPr>
        <p:spPr>
          <a:xfrm>
            <a:off x="3492856" y="2942030"/>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sp>
        <p:nvSpPr>
          <p:cNvPr id="132" name="Ellipse 131">
            <a:extLst>
              <a:ext uri="{FF2B5EF4-FFF2-40B4-BE49-F238E27FC236}">
                <a16:creationId xmlns:a16="http://schemas.microsoft.com/office/drawing/2014/main" id="{8C917805-7F51-CC96-5E7F-841D60A35D08}"/>
              </a:ext>
            </a:extLst>
          </p:cNvPr>
          <p:cNvSpPr/>
          <p:nvPr/>
        </p:nvSpPr>
        <p:spPr>
          <a:xfrm>
            <a:off x="3514736" y="2798014"/>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cxnSp>
        <p:nvCxnSpPr>
          <p:cNvPr id="133" name="Connecteur droit avec flèche 132">
            <a:extLst>
              <a:ext uri="{FF2B5EF4-FFF2-40B4-BE49-F238E27FC236}">
                <a16:creationId xmlns:a16="http://schemas.microsoft.com/office/drawing/2014/main" id="{ADEE79C1-00A9-486C-7F08-FA79793FA214}"/>
              </a:ext>
            </a:extLst>
          </p:cNvPr>
          <p:cNvCxnSpPr>
            <a:cxnSpLocks/>
            <a:stCxn id="132" idx="2"/>
            <a:endCxn id="149" idx="0"/>
          </p:cNvCxnSpPr>
          <p:nvPr/>
        </p:nvCxnSpPr>
        <p:spPr>
          <a:xfrm>
            <a:off x="3514736" y="2820874"/>
            <a:ext cx="513625" cy="334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4" name="Connecteur droit 133">
            <a:extLst>
              <a:ext uri="{FF2B5EF4-FFF2-40B4-BE49-F238E27FC236}">
                <a16:creationId xmlns:a16="http://schemas.microsoft.com/office/drawing/2014/main" id="{958E747C-65FC-4550-3736-68DF2605E5D3}"/>
              </a:ext>
            </a:extLst>
          </p:cNvPr>
          <p:cNvCxnSpPr>
            <a:cxnSpLocks/>
            <a:stCxn id="113" idx="2"/>
            <a:endCxn id="136" idx="6"/>
          </p:cNvCxnSpPr>
          <p:nvPr/>
        </p:nvCxnSpPr>
        <p:spPr>
          <a:xfrm>
            <a:off x="2595478" y="2627709"/>
            <a:ext cx="2030348" cy="333872"/>
          </a:xfrm>
          <a:prstGeom prst="line">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5" name="Connecteur droit 134">
            <a:extLst>
              <a:ext uri="{FF2B5EF4-FFF2-40B4-BE49-F238E27FC236}">
                <a16:creationId xmlns:a16="http://schemas.microsoft.com/office/drawing/2014/main" id="{82B9829E-27F0-9E7A-DA9B-D8F780CA4460}"/>
              </a:ext>
            </a:extLst>
          </p:cNvPr>
          <p:cNvCxnSpPr>
            <a:cxnSpLocks/>
            <a:stCxn id="137" idx="2"/>
            <a:endCxn id="136" idx="6"/>
          </p:cNvCxnSpPr>
          <p:nvPr/>
        </p:nvCxnSpPr>
        <p:spPr>
          <a:xfrm>
            <a:off x="4599525" y="2854958"/>
            <a:ext cx="26301" cy="106623"/>
          </a:xfrm>
          <a:prstGeom prst="line">
            <a:avLst/>
          </a:prstGeom>
        </p:spPr>
        <p:style>
          <a:lnRef idx="1">
            <a:schemeClr val="accent1"/>
          </a:lnRef>
          <a:fillRef idx="0">
            <a:schemeClr val="accent1"/>
          </a:fillRef>
          <a:effectRef idx="0">
            <a:schemeClr val="accent1"/>
          </a:effectRef>
          <a:fontRef idx="minor">
            <a:schemeClr val="tx1"/>
          </a:fontRef>
        </p:style>
      </p:cxnSp>
      <p:sp>
        <p:nvSpPr>
          <p:cNvPr id="136" name="Ellipse 135">
            <a:extLst>
              <a:ext uri="{FF2B5EF4-FFF2-40B4-BE49-F238E27FC236}">
                <a16:creationId xmlns:a16="http://schemas.microsoft.com/office/drawing/2014/main" id="{49928FBA-181B-EF4A-38DB-D594ACC45CE7}"/>
              </a:ext>
            </a:extLst>
          </p:cNvPr>
          <p:cNvSpPr/>
          <p:nvPr/>
        </p:nvSpPr>
        <p:spPr>
          <a:xfrm>
            <a:off x="4572976" y="2938721"/>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sp>
        <p:nvSpPr>
          <p:cNvPr id="137" name="Ellipse 136">
            <a:extLst>
              <a:ext uri="{FF2B5EF4-FFF2-40B4-BE49-F238E27FC236}">
                <a16:creationId xmlns:a16="http://schemas.microsoft.com/office/drawing/2014/main" id="{CAE2D0B0-D095-E82C-CCFB-EB506BE163E9}"/>
              </a:ext>
            </a:extLst>
          </p:cNvPr>
          <p:cNvSpPr/>
          <p:nvPr/>
        </p:nvSpPr>
        <p:spPr>
          <a:xfrm>
            <a:off x="4599525" y="2832098"/>
            <a:ext cx="52850" cy="45719"/>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sz="600" b="1">
              <a:latin typeface="Abadi" panose="020B0604020104020204" pitchFamily="34" charset="0"/>
            </a:endParaRPr>
          </a:p>
        </p:txBody>
      </p:sp>
      <p:cxnSp>
        <p:nvCxnSpPr>
          <p:cNvPr id="138" name="Connecteur droit avec flèche 137">
            <a:extLst>
              <a:ext uri="{FF2B5EF4-FFF2-40B4-BE49-F238E27FC236}">
                <a16:creationId xmlns:a16="http://schemas.microsoft.com/office/drawing/2014/main" id="{6B9A429F-8391-2578-9BBC-868F8FC65052}"/>
              </a:ext>
            </a:extLst>
          </p:cNvPr>
          <p:cNvCxnSpPr>
            <a:cxnSpLocks/>
            <a:stCxn id="137" idx="2"/>
            <a:endCxn id="151" idx="0"/>
          </p:cNvCxnSpPr>
          <p:nvPr/>
        </p:nvCxnSpPr>
        <p:spPr>
          <a:xfrm>
            <a:off x="4599525" y="2854958"/>
            <a:ext cx="296012" cy="36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1" name="Explosion : 8 points 140">
            <a:extLst>
              <a:ext uri="{FF2B5EF4-FFF2-40B4-BE49-F238E27FC236}">
                <a16:creationId xmlns:a16="http://schemas.microsoft.com/office/drawing/2014/main" id="{18FB82AD-0BEF-7218-B1C1-E4E73A99E3EC}"/>
              </a:ext>
            </a:extLst>
          </p:cNvPr>
          <p:cNvSpPr/>
          <p:nvPr/>
        </p:nvSpPr>
        <p:spPr>
          <a:xfrm>
            <a:off x="3971999" y="2356203"/>
            <a:ext cx="243659" cy="261239"/>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600" b="1">
                <a:latin typeface="Abadi" panose="020B0604020104020204" pitchFamily="34" charset="0"/>
              </a:rPr>
              <a:t>4</a:t>
            </a:r>
          </a:p>
        </p:txBody>
      </p:sp>
      <p:sp>
        <p:nvSpPr>
          <p:cNvPr id="157" name="ZoneTexte 156">
            <a:extLst>
              <a:ext uri="{FF2B5EF4-FFF2-40B4-BE49-F238E27FC236}">
                <a16:creationId xmlns:a16="http://schemas.microsoft.com/office/drawing/2014/main" id="{88FCDE01-C1C7-9E5E-F588-399FD77DF9C6}"/>
              </a:ext>
            </a:extLst>
          </p:cNvPr>
          <p:cNvSpPr txBox="1"/>
          <p:nvPr/>
        </p:nvSpPr>
        <p:spPr>
          <a:xfrm>
            <a:off x="5817558" y="-2430"/>
            <a:ext cx="1256539" cy="257369"/>
          </a:xfrm>
          <a:prstGeom prst="rect">
            <a:avLst/>
          </a:prstGeom>
          <a:noFill/>
        </p:spPr>
        <p:txBody>
          <a:bodyPr wrap="square" lIns="36000" tIns="36000" rIns="0" bIns="36000" rtlCol="0">
            <a:spAutoFit/>
          </a:bodyPr>
          <a:lstStyle/>
          <a:p>
            <a:r>
              <a:rPr lang="fr-FR" sz="1200" b="1">
                <a:solidFill>
                  <a:srgbClr val="0070C0"/>
                </a:solidFill>
              </a:rPr>
              <a:t>Porteur : </a:t>
            </a:r>
            <a:r>
              <a:rPr lang="fr-FR" sz="1200" b="1"/>
              <a:t>Kenza</a:t>
            </a:r>
            <a:endParaRPr lang="fr-FR" sz="1200" b="1" dirty="0"/>
          </a:p>
        </p:txBody>
      </p:sp>
      <p:sp>
        <p:nvSpPr>
          <p:cNvPr id="158" name="ZoneTexte 157">
            <a:extLst>
              <a:ext uri="{FF2B5EF4-FFF2-40B4-BE49-F238E27FC236}">
                <a16:creationId xmlns:a16="http://schemas.microsoft.com/office/drawing/2014/main" id="{60FBDB53-89F4-2B83-4DB3-D6E376D54B5E}"/>
              </a:ext>
            </a:extLst>
          </p:cNvPr>
          <p:cNvSpPr txBox="1"/>
          <p:nvPr/>
        </p:nvSpPr>
        <p:spPr>
          <a:xfrm>
            <a:off x="7106231" y="-617"/>
            <a:ext cx="1386140" cy="257369"/>
          </a:xfrm>
          <a:prstGeom prst="rect">
            <a:avLst/>
          </a:prstGeom>
          <a:noFill/>
        </p:spPr>
        <p:txBody>
          <a:bodyPr wrap="square" lIns="36000" tIns="36000" rIns="0" bIns="36000" rtlCol="0">
            <a:spAutoFit/>
          </a:bodyPr>
          <a:lstStyle/>
          <a:p>
            <a:r>
              <a:rPr lang="fr-FR" sz="1200" b="1">
                <a:solidFill>
                  <a:srgbClr val="0070C0"/>
                </a:solidFill>
              </a:rPr>
              <a:t>Début : </a:t>
            </a:r>
            <a:r>
              <a:rPr lang="fr-FR" sz="1200" b="1"/>
              <a:t>07/07/2023</a:t>
            </a:r>
            <a:endParaRPr lang="fr-FR" sz="1200" b="1" dirty="0"/>
          </a:p>
        </p:txBody>
      </p:sp>
      <p:sp>
        <p:nvSpPr>
          <p:cNvPr id="159" name="ZoneTexte 158">
            <a:extLst>
              <a:ext uri="{FF2B5EF4-FFF2-40B4-BE49-F238E27FC236}">
                <a16:creationId xmlns:a16="http://schemas.microsoft.com/office/drawing/2014/main" id="{3FE98BFC-6AE0-2DC7-8171-28F59EB8AA31}"/>
              </a:ext>
            </a:extLst>
          </p:cNvPr>
          <p:cNvSpPr txBox="1"/>
          <p:nvPr/>
        </p:nvSpPr>
        <p:spPr>
          <a:xfrm>
            <a:off x="8802937" y="-12974"/>
            <a:ext cx="1386140" cy="257369"/>
          </a:xfrm>
          <a:prstGeom prst="rect">
            <a:avLst/>
          </a:prstGeom>
          <a:noFill/>
        </p:spPr>
        <p:txBody>
          <a:bodyPr wrap="square" lIns="36000" tIns="36000" rIns="0" bIns="36000" rtlCol="0">
            <a:spAutoFit/>
          </a:bodyPr>
          <a:lstStyle/>
          <a:p>
            <a:r>
              <a:rPr lang="fr-FR" sz="1200" b="1">
                <a:solidFill>
                  <a:srgbClr val="0070C0"/>
                </a:solidFill>
              </a:rPr>
              <a:t>Maj : </a:t>
            </a:r>
            <a:r>
              <a:rPr lang="fr-FR" sz="1200" b="1"/>
              <a:t>   01/09/2023        </a:t>
            </a:r>
            <a:endParaRPr lang="fr-FR" sz="1200" b="1" dirty="0"/>
          </a:p>
        </p:txBody>
      </p:sp>
      <p:sp>
        <p:nvSpPr>
          <p:cNvPr id="4" name="ZoneTexte 3">
            <a:extLst>
              <a:ext uri="{FF2B5EF4-FFF2-40B4-BE49-F238E27FC236}">
                <a16:creationId xmlns:a16="http://schemas.microsoft.com/office/drawing/2014/main" id="{74D0FE15-DF31-0797-F771-C1F2D2CED25F}"/>
              </a:ext>
            </a:extLst>
          </p:cNvPr>
          <p:cNvSpPr txBox="1"/>
          <p:nvPr/>
        </p:nvSpPr>
        <p:spPr>
          <a:xfrm>
            <a:off x="-12382" y="235786"/>
            <a:ext cx="5358284" cy="246221"/>
          </a:xfrm>
          <a:prstGeom prst="rect">
            <a:avLst/>
          </a:prstGeom>
          <a:noFill/>
        </p:spPr>
        <p:txBody>
          <a:bodyPr wrap="square" rtlCol="0">
            <a:spAutoFit/>
          </a:bodyPr>
          <a:lstStyle/>
          <a:p>
            <a:r>
              <a:rPr lang="fr-FR" sz="1000" b="1">
                <a:solidFill>
                  <a:srgbClr val="0070C0"/>
                </a:solidFill>
              </a:rPr>
              <a:t>Pb : </a:t>
            </a:r>
            <a:r>
              <a:rPr lang="fr-FR" sz="800" b="1"/>
              <a:t>Les 4 derniers traitements ne se sont pas intégralement exécutés entre 00h00 et 6h le matin</a:t>
            </a:r>
            <a:r>
              <a:rPr lang="fr-FR" sz="800" b="1">
                <a:solidFill>
                  <a:srgbClr val="0070C0"/>
                </a:solidFill>
              </a:rPr>
              <a:t> </a:t>
            </a:r>
            <a:endParaRPr lang="fr-FR" sz="800" b="1" dirty="0">
              <a:solidFill>
                <a:srgbClr val="0070C0"/>
              </a:solidFill>
            </a:endParaRPr>
          </a:p>
        </p:txBody>
      </p:sp>
      <p:grpSp>
        <p:nvGrpSpPr>
          <p:cNvPr id="41" name="Groupe 40">
            <a:extLst>
              <a:ext uri="{FF2B5EF4-FFF2-40B4-BE49-F238E27FC236}">
                <a16:creationId xmlns:a16="http://schemas.microsoft.com/office/drawing/2014/main" id="{D2123EF8-8DEE-826D-1B26-7791FFE07947}"/>
              </a:ext>
            </a:extLst>
          </p:cNvPr>
          <p:cNvGrpSpPr/>
          <p:nvPr/>
        </p:nvGrpSpPr>
        <p:grpSpPr>
          <a:xfrm>
            <a:off x="61557" y="480152"/>
            <a:ext cx="459813" cy="882672"/>
            <a:chOff x="92095" y="539477"/>
            <a:chExt cx="459813" cy="882672"/>
          </a:xfrm>
        </p:grpSpPr>
        <p:sp>
          <p:nvSpPr>
            <p:cNvPr id="38" name="Rectangle 37">
              <a:extLst>
                <a:ext uri="{FF2B5EF4-FFF2-40B4-BE49-F238E27FC236}">
                  <a16:creationId xmlns:a16="http://schemas.microsoft.com/office/drawing/2014/main" id="{AEE9F5D7-A873-9F9D-451A-A1C032AD4027}"/>
                </a:ext>
              </a:extLst>
            </p:cNvPr>
            <p:cNvSpPr/>
            <p:nvPr/>
          </p:nvSpPr>
          <p:spPr>
            <a:xfrm>
              <a:off x="92095" y="558053"/>
              <a:ext cx="459813" cy="864096"/>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40" name="Rectangle 39">
              <a:extLst>
                <a:ext uri="{FF2B5EF4-FFF2-40B4-BE49-F238E27FC236}">
                  <a16:creationId xmlns:a16="http://schemas.microsoft.com/office/drawing/2014/main" id="{A444DC61-D2CA-1A88-D39E-6BEAA7A26BC0}"/>
                </a:ext>
              </a:extLst>
            </p:cNvPr>
            <p:cNvSpPr/>
            <p:nvPr/>
          </p:nvSpPr>
          <p:spPr>
            <a:xfrm>
              <a:off x="111740" y="539477"/>
              <a:ext cx="440168" cy="86409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grpSp>
      <p:sp>
        <p:nvSpPr>
          <p:cNvPr id="43" name="Rectangle 42">
            <a:extLst>
              <a:ext uri="{FF2B5EF4-FFF2-40B4-BE49-F238E27FC236}">
                <a16:creationId xmlns:a16="http://schemas.microsoft.com/office/drawing/2014/main" id="{55ECF9E9-4F9C-052F-8092-DC694991425F}"/>
              </a:ext>
            </a:extLst>
          </p:cNvPr>
          <p:cNvSpPr/>
          <p:nvPr/>
        </p:nvSpPr>
        <p:spPr>
          <a:xfrm>
            <a:off x="153850" y="624248"/>
            <a:ext cx="288032" cy="720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grpSp>
        <p:nvGrpSpPr>
          <p:cNvPr id="164" name="Groupe 163">
            <a:extLst>
              <a:ext uri="{FF2B5EF4-FFF2-40B4-BE49-F238E27FC236}">
                <a16:creationId xmlns:a16="http://schemas.microsoft.com/office/drawing/2014/main" id="{1DD3B258-A75A-F905-DC9A-1ED9E56B6597}"/>
              </a:ext>
            </a:extLst>
          </p:cNvPr>
          <p:cNvGrpSpPr/>
          <p:nvPr/>
        </p:nvGrpSpPr>
        <p:grpSpPr>
          <a:xfrm>
            <a:off x="149221" y="619397"/>
            <a:ext cx="288032" cy="724851"/>
            <a:chOff x="149221" y="619397"/>
            <a:chExt cx="288032" cy="724851"/>
          </a:xfrm>
        </p:grpSpPr>
        <p:sp>
          <p:nvSpPr>
            <p:cNvPr id="160" name="Rectangle 159">
              <a:extLst>
                <a:ext uri="{FF2B5EF4-FFF2-40B4-BE49-F238E27FC236}">
                  <a16:creationId xmlns:a16="http://schemas.microsoft.com/office/drawing/2014/main" id="{2ABE3BB2-1A04-9CEB-6288-C5F0FB00C4CC}"/>
                </a:ext>
              </a:extLst>
            </p:cNvPr>
            <p:cNvSpPr/>
            <p:nvPr/>
          </p:nvSpPr>
          <p:spPr>
            <a:xfrm>
              <a:off x="149221" y="1164248"/>
              <a:ext cx="288032" cy="180000"/>
            </a:xfrm>
            <a:prstGeom prst="rect">
              <a:avLst/>
            </a:prstGeom>
            <a:solidFill>
              <a:schemeClr val="accent2"/>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161" name="Rectangle 160">
              <a:extLst>
                <a:ext uri="{FF2B5EF4-FFF2-40B4-BE49-F238E27FC236}">
                  <a16:creationId xmlns:a16="http://schemas.microsoft.com/office/drawing/2014/main" id="{B3310180-FECD-B1E1-5592-7DB1C9055222}"/>
                </a:ext>
              </a:extLst>
            </p:cNvPr>
            <p:cNvSpPr/>
            <p:nvPr/>
          </p:nvSpPr>
          <p:spPr>
            <a:xfrm>
              <a:off x="149221" y="982631"/>
              <a:ext cx="288032" cy="180000"/>
            </a:xfrm>
            <a:prstGeom prst="rect">
              <a:avLst/>
            </a:prstGeom>
            <a:solidFill>
              <a:schemeClr val="accent2"/>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162" name="Rectangle 161">
              <a:extLst>
                <a:ext uri="{FF2B5EF4-FFF2-40B4-BE49-F238E27FC236}">
                  <a16:creationId xmlns:a16="http://schemas.microsoft.com/office/drawing/2014/main" id="{BC00C5B6-7C37-01E3-8F05-8DECB4D8E3A5}"/>
                </a:ext>
              </a:extLst>
            </p:cNvPr>
            <p:cNvSpPr/>
            <p:nvPr/>
          </p:nvSpPr>
          <p:spPr>
            <a:xfrm>
              <a:off x="149221" y="801014"/>
              <a:ext cx="288032" cy="180000"/>
            </a:xfrm>
            <a:prstGeom prst="rect">
              <a:avLst/>
            </a:prstGeom>
            <a:solidFill>
              <a:schemeClr val="accent2"/>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163" name="Rectangle 162">
              <a:extLst>
                <a:ext uri="{FF2B5EF4-FFF2-40B4-BE49-F238E27FC236}">
                  <a16:creationId xmlns:a16="http://schemas.microsoft.com/office/drawing/2014/main" id="{8B21EF83-C70C-2ECD-B791-6B45CC0B5CE2}"/>
                </a:ext>
              </a:extLst>
            </p:cNvPr>
            <p:cNvSpPr/>
            <p:nvPr/>
          </p:nvSpPr>
          <p:spPr>
            <a:xfrm>
              <a:off x="149221" y="619397"/>
              <a:ext cx="288032" cy="180000"/>
            </a:xfrm>
            <a:prstGeom prst="rect">
              <a:avLst/>
            </a:prstGeom>
            <a:solidFill>
              <a:schemeClr val="accent2"/>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a:solidFill>
                    <a:schemeClr val="bg1"/>
                  </a:solidFill>
                </a:rPr>
                <a:t>4</a:t>
              </a:r>
            </a:p>
          </p:txBody>
        </p:sp>
      </p:grpSp>
      <p:sp>
        <p:nvSpPr>
          <p:cNvPr id="177" name="ZoneTexte 176">
            <a:extLst>
              <a:ext uri="{FF2B5EF4-FFF2-40B4-BE49-F238E27FC236}">
                <a16:creationId xmlns:a16="http://schemas.microsoft.com/office/drawing/2014/main" id="{3659668D-CF3A-AE2D-D56F-DAD1B682D1A1}"/>
              </a:ext>
            </a:extLst>
          </p:cNvPr>
          <p:cNvSpPr txBox="1"/>
          <p:nvPr/>
        </p:nvSpPr>
        <p:spPr>
          <a:xfrm>
            <a:off x="161330" y="3842642"/>
            <a:ext cx="944970" cy="195814"/>
          </a:xfrm>
          <a:prstGeom prst="rect">
            <a:avLst/>
          </a:prstGeom>
          <a:noFill/>
        </p:spPr>
        <p:txBody>
          <a:bodyPr wrap="square" lIns="36000" tIns="36000" rIns="36000" bIns="36000" rtlCol="0" anchor="ctr">
            <a:spAutoFit/>
          </a:bodyPr>
          <a:lstStyle/>
          <a:p>
            <a:pPr algn="ctr"/>
            <a:r>
              <a:rPr lang="fr-FR" sz="800" b="1">
                <a:solidFill>
                  <a:srgbClr val="0070C0"/>
                </a:solidFill>
                <a:latin typeface="Abadi" panose="020B0604020104020204" pitchFamily="34" charset="0"/>
              </a:rPr>
              <a:t>Hypothèse de cause</a:t>
            </a:r>
            <a:endParaRPr lang="fr-FR" sz="800" b="1" dirty="0">
              <a:solidFill>
                <a:srgbClr val="0070C0"/>
              </a:solidFill>
              <a:latin typeface="Abadi" panose="020B0604020104020204" pitchFamily="34" charset="0"/>
            </a:endParaRPr>
          </a:p>
        </p:txBody>
      </p:sp>
      <p:cxnSp>
        <p:nvCxnSpPr>
          <p:cNvPr id="180" name="Connecteur droit 179">
            <a:extLst>
              <a:ext uri="{FF2B5EF4-FFF2-40B4-BE49-F238E27FC236}">
                <a16:creationId xmlns:a16="http://schemas.microsoft.com/office/drawing/2014/main" id="{71D82EA1-4B3A-0D1C-69CD-854AA099AAE3}"/>
              </a:ext>
            </a:extLst>
          </p:cNvPr>
          <p:cNvCxnSpPr>
            <a:cxnSpLocks/>
          </p:cNvCxnSpPr>
          <p:nvPr/>
        </p:nvCxnSpPr>
        <p:spPr>
          <a:xfrm>
            <a:off x="157811" y="3845327"/>
            <a:ext cx="0" cy="3714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Connecteur droit 180">
            <a:extLst>
              <a:ext uri="{FF2B5EF4-FFF2-40B4-BE49-F238E27FC236}">
                <a16:creationId xmlns:a16="http://schemas.microsoft.com/office/drawing/2014/main" id="{D8F8AD54-6057-1BE6-5AFE-C37364478811}"/>
              </a:ext>
            </a:extLst>
          </p:cNvPr>
          <p:cNvCxnSpPr>
            <a:cxnSpLocks/>
          </p:cNvCxnSpPr>
          <p:nvPr/>
        </p:nvCxnSpPr>
        <p:spPr>
          <a:xfrm>
            <a:off x="2033538" y="3845327"/>
            <a:ext cx="0" cy="3714348"/>
          </a:xfrm>
          <a:prstGeom prst="line">
            <a:avLst/>
          </a:prstGeom>
        </p:spPr>
        <p:style>
          <a:lnRef idx="1">
            <a:schemeClr val="accent1"/>
          </a:lnRef>
          <a:fillRef idx="0">
            <a:schemeClr val="accent1"/>
          </a:fillRef>
          <a:effectRef idx="0">
            <a:schemeClr val="accent1"/>
          </a:effectRef>
          <a:fontRef idx="minor">
            <a:schemeClr val="tx1"/>
          </a:fontRef>
        </p:style>
      </p:cxnSp>
      <p:sp>
        <p:nvSpPr>
          <p:cNvPr id="182" name="ZoneTexte 181">
            <a:extLst>
              <a:ext uri="{FF2B5EF4-FFF2-40B4-BE49-F238E27FC236}">
                <a16:creationId xmlns:a16="http://schemas.microsoft.com/office/drawing/2014/main" id="{74FA91EA-5270-6950-E83F-E5B19F2C1063}"/>
              </a:ext>
            </a:extLst>
          </p:cNvPr>
          <p:cNvSpPr txBox="1"/>
          <p:nvPr/>
        </p:nvSpPr>
        <p:spPr>
          <a:xfrm>
            <a:off x="2065181" y="3842642"/>
            <a:ext cx="2788098" cy="195814"/>
          </a:xfrm>
          <a:prstGeom prst="rect">
            <a:avLst/>
          </a:prstGeom>
          <a:noFill/>
        </p:spPr>
        <p:txBody>
          <a:bodyPr wrap="square" lIns="36000" tIns="36000" rIns="36000" bIns="36000" rtlCol="0" anchor="ctr">
            <a:spAutoFit/>
          </a:bodyPr>
          <a:lstStyle/>
          <a:p>
            <a:pPr algn="ctr"/>
            <a:r>
              <a:rPr lang="fr-FR" sz="800" b="1">
                <a:solidFill>
                  <a:srgbClr val="0070C0"/>
                </a:solidFill>
                <a:latin typeface="Abadi" panose="020B0604020104020204" pitchFamily="34" charset="0"/>
              </a:rPr>
              <a:t>Comment l’hypothèse peut-elle être validée? + Observations</a:t>
            </a:r>
            <a:endParaRPr lang="fr-FR" sz="800" b="1" dirty="0">
              <a:solidFill>
                <a:srgbClr val="0070C0"/>
              </a:solidFill>
              <a:latin typeface="Abadi" panose="020B0604020104020204" pitchFamily="34" charset="0"/>
            </a:endParaRPr>
          </a:p>
        </p:txBody>
      </p:sp>
      <p:sp>
        <p:nvSpPr>
          <p:cNvPr id="184" name="ZoneTexte 183">
            <a:extLst>
              <a:ext uri="{FF2B5EF4-FFF2-40B4-BE49-F238E27FC236}">
                <a16:creationId xmlns:a16="http://schemas.microsoft.com/office/drawing/2014/main" id="{96F930B2-C07B-8818-FA84-7FF83A40B9C8}"/>
              </a:ext>
            </a:extLst>
          </p:cNvPr>
          <p:cNvSpPr txBox="1"/>
          <p:nvPr/>
        </p:nvSpPr>
        <p:spPr>
          <a:xfrm>
            <a:off x="4853280" y="3842642"/>
            <a:ext cx="510976" cy="195814"/>
          </a:xfrm>
          <a:prstGeom prst="rect">
            <a:avLst/>
          </a:prstGeom>
          <a:noFill/>
        </p:spPr>
        <p:txBody>
          <a:bodyPr wrap="square" lIns="36000" tIns="36000" rIns="36000" bIns="36000" rtlCol="0" anchor="ctr">
            <a:spAutoFit/>
          </a:bodyPr>
          <a:lstStyle/>
          <a:p>
            <a:pPr algn="ctr"/>
            <a:r>
              <a:rPr lang="fr-FR" sz="800" b="1">
                <a:solidFill>
                  <a:srgbClr val="0070C0"/>
                </a:solidFill>
                <a:latin typeface="Abadi" panose="020B0604020104020204" pitchFamily="34" charset="0"/>
              </a:rPr>
              <a:t>OK/KO?</a:t>
            </a:r>
            <a:endParaRPr lang="fr-FR" sz="800" b="1" dirty="0">
              <a:solidFill>
                <a:srgbClr val="0070C0"/>
              </a:solidFill>
              <a:latin typeface="Abadi" panose="020B0604020104020204" pitchFamily="34" charset="0"/>
            </a:endParaRPr>
          </a:p>
        </p:txBody>
      </p:sp>
      <p:cxnSp>
        <p:nvCxnSpPr>
          <p:cNvPr id="187" name="Connecteur droit 186">
            <a:extLst>
              <a:ext uri="{FF2B5EF4-FFF2-40B4-BE49-F238E27FC236}">
                <a16:creationId xmlns:a16="http://schemas.microsoft.com/office/drawing/2014/main" id="{39AD90EE-0483-1F47-7A14-A7AE8988A356}"/>
              </a:ext>
            </a:extLst>
          </p:cNvPr>
          <p:cNvCxnSpPr>
            <a:cxnSpLocks/>
          </p:cNvCxnSpPr>
          <p:nvPr/>
        </p:nvCxnSpPr>
        <p:spPr>
          <a:xfrm>
            <a:off x="4853280" y="3845327"/>
            <a:ext cx="0" cy="37143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Connecteur droit 187">
            <a:extLst>
              <a:ext uri="{FF2B5EF4-FFF2-40B4-BE49-F238E27FC236}">
                <a16:creationId xmlns:a16="http://schemas.microsoft.com/office/drawing/2014/main" id="{FFF41D6C-D1A5-F926-4607-2DD9BF0723D6}"/>
              </a:ext>
            </a:extLst>
          </p:cNvPr>
          <p:cNvCxnSpPr>
            <a:cxnSpLocks/>
          </p:cNvCxnSpPr>
          <p:nvPr/>
        </p:nvCxnSpPr>
        <p:spPr>
          <a:xfrm>
            <a:off x="0" y="4042201"/>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0" name="Connecteur droit 189">
            <a:extLst>
              <a:ext uri="{FF2B5EF4-FFF2-40B4-BE49-F238E27FC236}">
                <a16:creationId xmlns:a16="http://schemas.microsoft.com/office/drawing/2014/main" id="{80B0CCBD-B58B-5992-3A81-4A10DA625EAD}"/>
              </a:ext>
            </a:extLst>
          </p:cNvPr>
          <p:cNvCxnSpPr>
            <a:cxnSpLocks/>
          </p:cNvCxnSpPr>
          <p:nvPr/>
        </p:nvCxnSpPr>
        <p:spPr>
          <a:xfrm>
            <a:off x="5503713" y="262314"/>
            <a:ext cx="0" cy="370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Connecteur droit 190">
            <a:extLst>
              <a:ext uri="{FF2B5EF4-FFF2-40B4-BE49-F238E27FC236}">
                <a16:creationId xmlns:a16="http://schemas.microsoft.com/office/drawing/2014/main" id="{EAB7223F-B838-F62E-6997-A1E53C6BB04B}"/>
              </a:ext>
            </a:extLst>
          </p:cNvPr>
          <p:cNvCxnSpPr>
            <a:cxnSpLocks/>
          </p:cNvCxnSpPr>
          <p:nvPr/>
        </p:nvCxnSpPr>
        <p:spPr>
          <a:xfrm>
            <a:off x="7290122" y="262314"/>
            <a:ext cx="0" cy="370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Connecteur droit 191">
            <a:extLst>
              <a:ext uri="{FF2B5EF4-FFF2-40B4-BE49-F238E27FC236}">
                <a16:creationId xmlns:a16="http://schemas.microsoft.com/office/drawing/2014/main" id="{894978AE-E862-BD63-080E-33A30AA0806D}"/>
              </a:ext>
            </a:extLst>
          </p:cNvPr>
          <p:cNvCxnSpPr>
            <a:cxnSpLocks/>
          </p:cNvCxnSpPr>
          <p:nvPr/>
        </p:nvCxnSpPr>
        <p:spPr>
          <a:xfrm>
            <a:off x="8874298" y="262314"/>
            <a:ext cx="0" cy="370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Connecteur droit 192">
            <a:extLst>
              <a:ext uri="{FF2B5EF4-FFF2-40B4-BE49-F238E27FC236}">
                <a16:creationId xmlns:a16="http://schemas.microsoft.com/office/drawing/2014/main" id="{195A011E-DEA4-DC0C-946B-E4B00AD12E0B}"/>
              </a:ext>
            </a:extLst>
          </p:cNvPr>
          <p:cNvCxnSpPr>
            <a:cxnSpLocks/>
          </p:cNvCxnSpPr>
          <p:nvPr/>
        </p:nvCxnSpPr>
        <p:spPr>
          <a:xfrm>
            <a:off x="5345902" y="513809"/>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0459F3DB-B597-7215-5FE8-118031D268C2}"/>
              </a:ext>
            </a:extLst>
          </p:cNvPr>
          <p:cNvSpPr txBox="1"/>
          <p:nvPr/>
        </p:nvSpPr>
        <p:spPr>
          <a:xfrm>
            <a:off x="5344657" y="267076"/>
            <a:ext cx="413694" cy="153888"/>
          </a:xfrm>
          <a:prstGeom prst="rect">
            <a:avLst/>
          </a:prstGeom>
          <a:solidFill>
            <a:schemeClr val="bg1"/>
          </a:solidFill>
          <a:ln>
            <a:solidFill>
              <a:srgbClr val="0070C0"/>
            </a:solidFill>
          </a:ln>
        </p:spPr>
        <p:txBody>
          <a:bodyPr wrap="square" lIns="0" tIns="0" rIns="0" bIns="0" rtlCol="0">
            <a:spAutoFit/>
          </a:bodyPr>
          <a:lstStyle/>
          <a:p>
            <a:r>
              <a:rPr lang="fr-FR" sz="1000" b="1" dirty="0">
                <a:solidFill>
                  <a:srgbClr val="0070C0"/>
                </a:solidFill>
              </a:rPr>
              <a:t>Actions</a:t>
            </a:r>
          </a:p>
        </p:txBody>
      </p:sp>
      <p:sp>
        <p:nvSpPr>
          <p:cNvPr id="200" name="ZoneTexte 199">
            <a:extLst>
              <a:ext uri="{FF2B5EF4-FFF2-40B4-BE49-F238E27FC236}">
                <a16:creationId xmlns:a16="http://schemas.microsoft.com/office/drawing/2014/main" id="{EE469F5F-1F4D-65EA-70CC-F8B0376F3B75}"/>
              </a:ext>
            </a:extLst>
          </p:cNvPr>
          <p:cNvSpPr txBox="1"/>
          <p:nvPr/>
        </p:nvSpPr>
        <p:spPr>
          <a:xfrm>
            <a:off x="5353768" y="405831"/>
            <a:ext cx="135899" cy="123111"/>
          </a:xfrm>
          <a:prstGeom prst="rect">
            <a:avLst/>
          </a:prstGeom>
          <a:noFill/>
        </p:spPr>
        <p:txBody>
          <a:bodyPr wrap="square" lIns="0" tIns="0" rIns="0" bIns="0" rtlCol="0" anchor="ctr">
            <a:spAutoFit/>
          </a:bodyPr>
          <a:lstStyle/>
          <a:p>
            <a:pPr algn="ctr"/>
            <a:r>
              <a:rPr lang="fr-FR" sz="800" b="1">
                <a:solidFill>
                  <a:srgbClr val="0070C0"/>
                </a:solidFill>
                <a:latin typeface="Abadi" panose="020B0604020104020204" pitchFamily="34" charset="0"/>
              </a:rPr>
              <a:t>#</a:t>
            </a:r>
            <a:endParaRPr lang="fr-FR" sz="800" b="1" dirty="0">
              <a:solidFill>
                <a:srgbClr val="0070C0"/>
              </a:solidFill>
              <a:latin typeface="Abadi" panose="020B0604020104020204" pitchFamily="34" charset="0"/>
            </a:endParaRPr>
          </a:p>
        </p:txBody>
      </p:sp>
      <p:sp>
        <p:nvSpPr>
          <p:cNvPr id="201" name="ZoneTexte 200">
            <a:extLst>
              <a:ext uri="{FF2B5EF4-FFF2-40B4-BE49-F238E27FC236}">
                <a16:creationId xmlns:a16="http://schemas.microsoft.com/office/drawing/2014/main" id="{5C28D6A0-2232-95E8-1E74-9A9713078E4F}"/>
              </a:ext>
            </a:extLst>
          </p:cNvPr>
          <p:cNvSpPr txBox="1"/>
          <p:nvPr/>
        </p:nvSpPr>
        <p:spPr>
          <a:xfrm>
            <a:off x="5873047" y="278011"/>
            <a:ext cx="1352392" cy="195814"/>
          </a:xfrm>
          <a:prstGeom prst="rect">
            <a:avLst/>
          </a:prstGeom>
          <a:noFill/>
        </p:spPr>
        <p:txBody>
          <a:bodyPr wrap="square" lIns="36000" tIns="36000" rIns="36000" bIns="36000" rtlCol="0" anchor="ctr">
            <a:spAutoFit/>
          </a:bodyPr>
          <a:lstStyle/>
          <a:p>
            <a:pPr algn="ctr"/>
            <a:r>
              <a:rPr lang="fr-FR" sz="800" b="1">
                <a:solidFill>
                  <a:srgbClr val="0070C0"/>
                </a:solidFill>
                <a:latin typeface="Abadi" panose="020B0604020104020204" pitchFamily="34" charset="0"/>
              </a:rPr>
              <a:t>Action à tester</a:t>
            </a:r>
            <a:endParaRPr lang="fr-FR" sz="800" b="1" dirty="0">
              <a:solidFill>
                <a:srgbClr val="0070C0"/>
              </a:solidFill>
              <a:latin typeface="Abadi" panose="020B0604020104020204" pitchFamily="34" charset="0"/>
            </a:endParaRPr>
          </a:p>
        </p:txBody>
      </p:sp>
      <p:sp>
        <p:nvSpPr>
          <p:cNvPr id="202" name="ZoneTexte 201">
            <a:extLst>
              <a:ext uri="{FF2B5EF4-FFF2-40B4-BE49-F238E27FC236}">
                <a16:creationId xmlns:a16="http://schemas.microsoft.com/office/drawing/2014/main" id="{8429EDF4-283F-90B1-A52E-72C98BF1C67F}"/>
              </a:ext>
            </a:extLst>
          </p:cNvPr>
          <p:cNvSpPr txBox="1"/>
          <p:nvPr/>
        </p:nvSpPr>
        <p:spPr>
          <a:xfrm>
            <a:off x="7378202" y="278011"/>
            <a:ext cx="1208064" cy="195814"/>
          </a:xfrm>
          <a:prstGeom prst="rect">
            <a:avLst/>
          </a:prstGeom>
          <a:noFill/>
        </p:spPr>
        <p:txBody>
          <a:bodyPr wrap="square" lIns="36000" tIns="36000" rIns="36000" bIns="36000" rtlCol="0" anchor="ctr">
            <a:spAutoFit/>
          </a:bodyPr>
          <a:lstStyle/>
          <a:p>
            <a:pPr algn="ctr"/>
            <a:r>
              <a:rPr lang="fr-FR" sz="800" b="1">
                <a:solidFill>
                  <a:srgbClr val="0070C0"/>
                </a:solidFill>
                <a:latin typeface="Abadi" panose="020B0604020104020204" pitchFamily="34" charset="0"/>
              </a:rPr>
              <a:t>Résultat attendu</a:t>
            </a:r>
            <a:endParaRPr lang="fr-FR" sz="800" b="1" dirty="0">
              <a:solidFill>
                <a:srgbClr val="0070C0"/>
              </a:solidFill>
              <a:latin typeface="Abadi" panose="020B0604020104020204" pitchFamily="34" charset="0"/>
            </a:endParaRPr>
          </a:p>
        </p:txBody>
      </p:sp>
      <p:sp>
        <p:nvSpPr>
          <p:cNvPr id="203" name="ZoneTexte 202">
            <a:extLst>
              <a:ext uri="{FF2B5EF4-FFF2-40B4-BE49-F238E27FC236}">
                <a16:creationId xmlns:a16="http://schemas.microsoft.com/office/drawing/2014/main" id="{F92442C5-ADBB-746B-32E0-C3919E0A9D4A}"/>
              </a:ext>
            </a:extLst>
          </p:cNvPr>
          <p:cNvSpPr txBox="1"/>
          <p:nvPr/>
        </p:nvSpPr>
        <p:spPr>
          <a:xfrm>
            <a:off x="8873054" y="278011"/>
            <a:ext cx="1732638" cy="195814"/>
          </a:xfrm>
          <a:prstGeom prst="rect">
            <a:avLst/>
          </a:prstGeom>
          <a:noFill/>
        </p:spPr>
        <p:txBody>
          <a:bodyPr wrap="square" lIns="36000" tIns="36000" rIns="36000" bIns="36000" rtlCol="0" anchor="ctr">
            <a:spAutoFit/>
          </a:bodyPr>
          <a:lstStyle/>
          <a:p>
            <a:pPr algn="ctr"/>
            <a:r>
              <a:rPr lang="fr-FR" sz="800" b="1">
                <a:solidFill>
                  <a:srgbClr val="0070C0"/>
                </a:solidFill>
                <a:latin typeface="Abadi" panose="020B0604020104020204" pitchFamily="34" charset="0"/>
              </a:rPr>
              <a:t>     Qui             Début/fin         OK/KO</a:t>
            </a:r>
            <a:endParaRPr lang="fr-FR" sz="800" b="1" dirty="0">
              <a:solidFill>
                <a:srgbClr val="0070C0"/>
              </a:solidFill>
              <a:latin typeface="Abadi" panose="020B0604020104020204" pitchFamily="34" charset="0"/>
            </a:endParaRPr>
          </a:p>
        </p:txBody>
      </p:sp>
      <p:cxnSp>
        <p:nvCxnSpPr>
          <p:cNvPr id="204" name="Connecteur droit 203">
            <a:extLst>
              <a:ext uri="{FF2B5EF4-FFF2-40B4-BE49-F238E27FC236}">
                <a16:creationId xmlns:a16="http://schemas.microsoft.com/office/drawing/2014/main" id="{CC8039F2-7BF8-CC14-50BE-39AAE180F7B0}"/>
              </a:ext>
            </a:extLst>
          </p:cNvPr>
          <p:cNvCxnSpPr>
            <a:cxnSpLocks/>
          </p:cNvCxnSpPr>
          <p:nvPr/>
        </p:nvCxnSpPr>
        <p:spPr>
          <a:xfrm>
            <a:off x="10098434" y="262314"/>
            <a:ext cx="0" cy="370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Connecteur droit 204">
            <a:extLst>
              <a:ext uri="{FF2B5EF4-FFF2-40B4-BE49-F238E27FC236}">
                <a16:creationId xmlns:a16="http://schemas.microsoft.com/office/drawing/2014/main" id="{0E343411-046D-5AA7-7790-8FF35297A3BE}"/>
              </a:ext>
            </a:extLst>
          </p:cNvPr>
          <p:cNvCxnSpPr>
            <a:cxnSpLocks/>
          </p:cNvCxnSpPr>
          <p:nvPr/>
        </p:nvCxnSpPr>
        <p:spPr>
          <a:xfrm>
            <a:off x="9522370" y="262314"/>
            <a:ext cx="0" cy="370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Connecteur droit 207">
            <a:extLst>
              <a:ext uri="{FF2B5EF4-FFF2-40B4-BE49-F238E27FC236}">
                <a16:creationId xmlns:a16="http://schemas.microsoft.com/office/drawing/2014/main" id="{216D9588-8A32-9106-DEDA-5597DD130F64}"/>
              </a:ext>
            </a:extLst>
          </p:cNvPr>
          <p:cNvCxnSpPr>
            <a:cxnSpLocks/>
          </p:cNvCxnSpPr>
          <p:nvPr/>
        </p:nvCxnSpPr>
        <p:spPr>
          <a:xfrm>
            <a:off x="-1245" y="5075981"/>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32" name="Groupe 231">
            <a:extLst>
              <a:ext uri="{FF2B5EF4-FFF2-40B4-BE49-F238E27FC236}">
                <a16:creationId xmlns:a16="http://schemas.microsoft.com/office/drawing/2014/main" id="{EEF6134A-E2F7-0E02-FB4B-3CC09CCEDDDC}"/>
              </a:ext>
            </a:extLst>
          </p:cNvPr>
          <p:cNvGrpSpPr/>
          <p:nvPr/>
        </p:nvGrpSpPr>
        <p:grpSpPr>
          <a:xfrm>
            <a:off x="16509" y="6732165"/>
            <a:ext cx="5250163" cy="501397"/>
            <a:chOff x="16509" y="4053659"/>
            <a:chExt cx="5250163" cy="501397"/>
          </a:xfrm>
        </p:grpSpPr>
        <p:sp>
          <p:nvSpPr>
            <p:cNvPr id="209" name="ZoneTexte 208">
              <a:extLst>
                <a:ext uri="{FF2B5EF4-FFF2-40B4-BE49-F238E27FC236}">
                  <a16:creationId xmlns:a16="http://schemas.microsoft.com/office/drawing/2014/main" id="{60033DE6-8380-80EA-DF19-2FA4AE5E32EB}"/>
                </a:ext>
              </a:extLst>
            </p:cNvPr>
            <p:cNvSpPr txBox="1"/>
            <p:nvPr/>
          </p:nvSpPr>
          <p:spPr>
            <a:xfrm>
              <a:off x="2066423" y="4053659"/>
              <a:ext cx="2753973" cy="501397"/>
            </a:xfrm>
            <a:prstGeom prst="rect">
              <a:avLst/>
            </a:prstGeom>
            <a:noFill/>
            <a:ln>
              <a:noFill/>
            </a:ln>
          </p:spPr>
          <p:txBody>
            <a:bodyPr wrap="square" lIns="0" tIns="0" rIns="0" bIns="0" rtlCol="0" anchor="ctr">
              <a:noAutofit/>
            </a:bodyPr>
            <a:lstStyle/>
            <a:p>
              <a:r>
                <a:rPr lang="fr-FR" sz="800" b="1">
                  <a:latin typeface="Abadi" panose="020B0604020104020204" pitchFamily="34" charset="0"/>
                </a:rPr>
                <a:t>Contrôle des programmes exécutés en arrière plan :</a:t>
              </a:r>
            </a:p>
            <a:p>
              <a:r>
                <a:rPr lang="fr-FR" sz="600" b="1">
                  <a:solidFill>
                    <a:srgbClr val="FF0000"/>
                  </a:solidFill>
                  <a:latin typeface="Abadi" panose="020B0604020104020204" pitchFamily="34" charset="0"/>
                </a:rPr>
                <a:t>Absence de programmes concurrents des ressources machine (processeurs et accès disque) en arrière plan</a:t>
              </a:r>
              <a:endParaRPr lang="fr-FR" sz="600" b="1" dirty="0">
                <a:solidFill>
                  <a:srgbClr val="FF0000"/>
                </a:solidFill>
                <a:latin typeface="Abadi" panose="020B0604020104020204" pitchFamily="34" charset="0"/>
              </a:endParaRPr>
            </a:p>
          </p:txBody>
        </p:sp>
        <p:sp>
          <p:nvSpPr>
            <p:cNvPr id="210" name="ZoneTexte 209">
              <a:extLst>
                <a:ext uri="{FF2B5EF4-FFF2-40B4-BE49-F238E27FC236}">
                  <a16:creationId xmlns:a16="http://schemas.microsoft.com/office/drawing/2014/main" id="{E444B533-187E-751A-0789-F1F8BC6BC86D}"/>
                </a:ext>
              </a:extLst>
            </p:cNvPr>
            <p:cNvSpPr txBox="1"/>
            <p:nvPr/>
          </p:nvSpPr>
          <p:spPr>
            <a:xfrm>
              <a:off x="4978672" y="4178357"/>
              <a:ext cx="288000" cy="252000"/>
            </a:xfrm>
            <a:prstGeom prst="rect">
              <a:avLst/>
            </a:prstGeom>
            <a:noFill/>
            <a:ln>
              <a:noFill/>
            </a:ln>
          </p:spPr>
          <p:txBody>
            <a:bodyPr wrap="square" lIns="0" tIns="0" rIns="0" bIns="0" rtlCol="0" anchor="ctr">
              <a:noAutofit/>
            </a:bodyPr>
            <a:lstStyle/>
            <a:p>
              <a:r>
                <a:rPr lang="fr-FR" sz="800" b="1">
                  <a:solidFill>
                    <a:srgbClr val="FF0000"/>
                  </a:solidFill>
                  <a:latin typeface="Abadi" panose="020B0604020104020204" pitchFamily="34" charset="0"/>
                </a:rPr>
                <a:t>KO</a:t>
              </a:r>
              <a:endParaRPr lang="fr-FR" sz="800" b="1" dirty="0">
                <a:solidFill>
                  <a:srgbClr val="FF0000"/>
                </a:solidFill>
                <a:latin typeface="Abadi" panose="020B0604020104020204" pitchFamily="34" charset="0"/>
              </a:endParaRPr>
            </a:p>
          </p:txBody>
        </p:sp>
        <p:grpSp>
          <p:nvGrpSpPr>
            <p:cNvPr id="6" name="Groupe 5">
              <a:extLst>
                <a:ext uri="{FF2B5EF4-FFF2-40B4-BE49-F238E27FC236}">
                  <a16:creationId xmlns:a16="http://schemas.microsoft.com/office/drawing/2014/main" id="{A0675145-D245-9AFE-E90F-79B9861D93F0}"/>
                </a:ext>
              </a:extLst>
            </p:cNvPr>
            <p:cNvGrpSpPr/>
            <p:nvPr/>
          </p:nvGrpSpPr>
          <p:grpSpPr>
            <a:xfrm>
              <a:off x="16509" y="4124357"/>
              <a:ext cx="2022018" cy="360000"/>
              <a:chOff x="16509" y="4089886"/>
              <a:chExt cx="2022018" cy="360000"/>
            </a:xfrm>
          </p:grpSpPr>
          <p:sp>
            <p:nvSpPr>
              <p:cNvPr id="207" name="ZoneTexte 206">
                <a:extLst>
                  <a:ext uri="{FF2B5EF4-FFF2-40B4-BE49-F238E27FC236}">
                    <a16:creationId xmlns:a16="http://schemas.microsoft.com/office/drawing/2014/main" id="{78A6BF77-ABE0-6126-C55A-2AE47A5BD5A8}"/>
                  </a:ext>
                </a:extLst>
              </p:cNvPr>
              <p:cNvSpPr txBox="1"/>
              <p:nvPr/>
            </p:nvSpPr>
            <p:spPr>
              <a:xfrm>
                <a:off x="166527" y="4089886"/>
                <a:ext cx="1872000" cy="360000"/>
              </a:xfrm>
              <a:prstGeom prst="rect">
                <a:avLst/>
              </a:prstGeom>
              <a:noFill/>
              <a:ln>
                <a:noFill/>
              </a:ln>
            </p:spPr>
            <p:txBody>
              <a:bodyPr wrap="square" lIns="0" tIns="0" rIns="0" bIns="0" rtlCol="0" anchor="ctr">
                <a:noAutofit/>
              </a:bodyPr>
              <a:lstStyle/>
              <a:p>
                <a:r>
                  <a:rPr lang="fr-FR" sz="700" b="1">
                    <a:latin typeface="Abadi" panose="020B0604020104020204" pitchFamily="34" charset="0"/>
                  </a:rPr>
                  <a:t>L’ordonnanceur exécute-t-il d’autres programmes en arrière plan qui consomment les ressources du serveur?</a:t>
                </a:r>
                <a:endParaRPr lang="fr-FR" sz="700" b="1" dirty="0">
                  <a:latin typeface="Abadi" panose="020B0604020104020204" pitchFamily="34" charset="0"/>
                </a:endParaRPr>
              </a:p>
            </p:txBody>
          </p:sp>
          <p:sp>
            <p:nvSpPr>
              <p:cNvPr id="211" name="Explosion : 8 points 210">
                <a:extLst>
                  <a:ext uri="{FF2B5EF4-FFF2-40B4-BE49-F238E27FC236}">
                    <a16:creationId xmlns:a16="http://schemas.microsoft.com/office/drawing/2014/main" id="{B9BCAF6F-6486-627E-976E-B22F9A0000B6}"/>
                  </a:ext>
                </a:extLst>
              </p:cNvPr>
              <p:cNvSpPr/>
              <p:nvPr/>
            </p:nvSpPr>
            <p:spPr>
              <a:xfrm>
                <a:off x="16509" y="4099293"/>
                <a:ext cx="105989" cy="175192"/>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4</a:t>
                </a:r>
              </a:p>
            </p:txBody>
          </p:sp>
        </p:grpSp>
      </p:grpSp>
      <p:grpSp>
        <p:nvGrpSpPr>
          <p:cNvPr id="240" name="Groupe 239">
            <a:extLst>
              <a:ext uri="{FF2B5EF4-FFF2-40B4-BE49-F238E27FC236}">
                <a16:creationId xmlns:a16="http://schemas.microsoft.com/office/drawing/2014/main" id="{495FA98D-A51D-8ED8-D632-FED4BDD1176C}"/>
              </a:ext>
            </a:extLst>
          </p:cNvPr>
          <p:cNvGrpSpPr/>
          <p:nvPr/>
        </p:nvGrpSpPr>
        <p:grpSpPr>
          <a:xfrm>
            <a:off x="2249562" y="2806559"/>
            <a:ext cx="1339986" cy="996136"/>
            <a:chOff x="2077074" y="2806559"/>
            <a:chExt cx="1339986" cy="996136"/>
          </a:xfrm>
        </p:grpSpPr>
        <p:sp>
          <p:nvSpPr>
            <p:cNvPr id="139" name="Explosion : 8 points 138">
              <a:extLst>
                <a:ext uri="{FF2B5EF4-FFF2-40B4-BE49-F238E27FC236}">
                  <a16:creationId xmlns:a16="http://schemas.microsoft.com/office/drawing/2014/main" id="{101FA73C-F421-F70F-EE54-C7CF7EDA984C}"/>
                </a:ext>
              </a:extLst>
            </p:cNvPr>
            <p:cNvSpPr/>
            <p:nvPr/>
          </p:nvSpPr>
          <p:spPr>
            <a:xfrm>
              <a:off x="2742547" y="2953548"/>
              <a:ext cx="147158"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600" b="1">
                  <a:latin typeface="Abadi" panose="020B0604020104020204" pitchFamily="34" charset="0"/>
                </a:rPr>
                <a:t>3</a:t>
              </a:r>
            </a:p>
          </p:txBody>
        </p:sp>
        <p:grpSp>
          <p:nvGrpSpPr>
            <p:cNvPr id="140" name="Groupe 139">
              <a:extLst>
                <a:ext uri="{FF2B5EF4-FFF2-40B4-BE49-F238E27FC236}">
                  <a16:creationId xmlns:a16="http://schemas.microsoft.com/office/drawing/2014/main" id="{3CF5AC77-A48A-31AE-2030-5486A35D7ECF}"/>
                </a:ext>
              </a:extLst>
            </p:cNvPr>
            <p:cNvGrpSpPr/>
            <p:nvPr/>
          </p:nvGrpSpPr>
          <p:grpSpPr>
            <a:xfrm>
              <a:off x="2077074" y="2806559"/>
              <a:ext cx="1339986" cy="996136"/>
              <a:chOff x="2343226" y="3094591"/>
              <a:chExt cx="1339986" cy="996136"/>
            </a:xfrm>
          </p:grpSpPr>
          <p:grpSp>
            <p:nvGrpSpPr>
              <p:cNvPr id="142" name="Groupe 141">
                <a:extLst>
                  <a:ext uri="{FF2B5EF4-FFF2-40B4-BE49-F238E27FC236}">
                    <a16:creationId xmlns:a16="http://schemas.microsoft.com/office/drawing/2014/main" id="{54F4A945-D3A9-69A9-42F9-7E2D6102F396}"/>
                  </a:ext>
                </a:extLst>
              </p:cNvPr>
              <p:cNvGrpSpPr/>
              <p:nvPr/>
            </p:nvGrpSpPr>
            <p:grpSpPr>
              <a:xfrm>
                <a:off x="2343226" y="3094591"/>
                <a:ext cx="1058463" cy="996136"/>
                <a:chOff x="3149010" y="3094591"/>
                <a:chExt cx="1058463" cy="996136"/>
              </a:xfrm>
            </p:grpSpPr>
            <p:grpSp>
              <p:nvGrpSpPr>
                <p:cNvPr id="144" name="Groupe 143">
                  <a:extLst>
                    <a:ext uri="{FF2B5EF4-FFF2-40B4-BE49-F238E27FC236}">
                      <a16:creationId xmlns:a16="http://schemas.microsoft.com/office/drawing/2014/main" id="{CA0802AB-26B0-BC83-9A83-ED0D9C2EA5D1}"/>
                    </a:ext>
                  </a:extLst>
                </p:cNvPr>
                <p:cNvGrpSpPr/>
                <p:nvPr/>
              </p:nvGrpSpPr>
              <p:grpSpPr>
                <a:xfrm>
                  <a:off x="3386176" y="3265593"/>
                  <a:ext cx="821297" cy="825134"/>
                  <a:chOff x="523929" y="2261740"/>
                  <a:chExt cx="821297" cy="825134"/>
                </a:xfrm>
              </p:grpSpPr>
              <p:sp>
                <p:nvSpPr>
                  <p:cNvPr id="147" name="ZoneTexte 146">
                    <a:extLst>
                      <a:ext uri="{FF2B5EF4-FFF2-40B4-BE49-F238E27FC236}">
                        <a16:creationId xmlns:a16="http://schemas.microsoft.com/office/drawing/2014/main" id="{FF11443C-503B-32EB-7910-9643EB5A7338}"/>
                      </a:ext>
                    </a:extLst>
                  </p:cNvPr>
                  <p:cNvSpPr txBox="1"/>
                  <p:nvPr/>
                </p:nvSpPr>
                <p:spPr>
                  <a:xfrm>
                    <a:off x="523929" y="2415944"/>
                    <a:ext cx="821297" cy="670930"/>
                  </a:xfrm>
                  <a:prstGeom prst="rect">
                    <a:avLst/>
                  </a:prstGeom>
                  <a:noFill/>
                  <a:ln>
                    <a:solidFill>
                      <a:schemeClr val="bg1">
                        <a:lumMod val="50000"/>
                      </a:schemeClr>
                    </a:solidFill>
                  </a:ln>
                </p:spPr>
                <p:txBody>
                  <a:bodyPr wrap="square" lIns="36000" tIns="36000" rIns="36000" bIns="36000" rtlCol="0" anchor="ctr">
                    <a:noAutofit/>
                  </a:bodyPr>
                  <a:lstStyle/>
                  <a:p>
                    <a:pPr algn="ctr"/>
                    <a:r>
                      <a:rPr lang="fr-FR" sz="600" b="1">
                        <a:latin typeface="Abadi" panose="020B0604020104020204" pitchFamily="34" charset="0"/>
                      </a:rPr>
                      <a:t>Le programme GATHER collecte les prestations à mettre en prélèvement et constitue le fichier à envoyer à la banque à partir de 00h00</a:t>
                    </a:r>
                    <a:endParaRPr lang="fr-FR" sz="600" b="1" dirty="0">
                      <a:latin typeface="Abadi" panose="020B0604020104020204" pitchFamily="34" charset="0"/>
                    </a:endParaRPr>
                  </a:p>
                </p:txBody>
              </p:sp>
              <p:sp>
                <p:nvSpPr>
                  <p:cNvPr id="148" name="ZoneTexte 147">
                    <a:extLst>
                      <a:ext uri="{FF2B5EF4-FFF2-40B4-BE49-F238E27FC236}">
                        <a16:creationId xmlns:a16="http://schemas.microsoft.com/office/drawing/2014/main" id="{50FCFE53-5573-B33F-BF8A-3BBDA3183C51}"/>
                      </a:ext>
                    </a:extLst>
                  </p:cNvPr>
                  <p:cNvSpPr txBox="1"/>
                  <p:nvPr/>
                </p:nvSpPr>
                <p:spPr>
                  <a:xfrm>
                    <a:off x="523929" y="2261740"/>
                    <a:ext cx="225035" cy="154204"/>
                  </a:xfrm>
                  <a:prstGeom prst="rect">
                    <a:avLst/>
                  </a:prstGeom>
                  <a:noFill/>
                  <a:ln>
                    <a:solidFill>
                      <a:schemeClr val="tx1">
                        <a:lumMod val="50000"/>
                        <a:lumOff val="50000"/>
                      </a:schemeClr>
                    </a:solidFill>
                  </a:ln>
                </p:spPr>
                <p:txBody>
                  <a:bodyPr wrap="square" lIns="0" tIns="0" rIns="0" bIns="0" rtlCol="0" anchor="ctr">
                    <a:noAutofit/>
                  </a:bodyPr>
                  <a:lstStyle/>
                  <a:p>
                    <a:pPr algn="ctr"/>
                    <a:r>
                      <a:rPr lang="fr-FR" sz="600" b="1">
                        <a:latin typeface="Abadi" panose="020B0604020104020204" pitchFamily="34" charset="0"/>
                      </a:rPr>
                      <a:t>#4</a:t>
                    </a:r>
                    <a:endParaRPr lang="fr-FR" sz="600" b="1" dirty="0">
                      <a:latin typeface="Abadi" panose="020B0604020104020204" pitchFamily="34" charset="0"/>
                    </a:endParaRPr>
                  </a:p>
                </p:txBody>
              </p:sp>
            </p:grpSp>
            <p:sp>
              <p:nvSpPr>
                <p:cNvPr id="145" name="Organigramme : Disque magnétique 144">
                  <a:extLst>
                    <a:ext uri="{FF2B5EF4-FFF2-40B4-BE49-F238E27FC236}">
                      <a16:creationId xmlns:a16="http://schemas.microsoft.com/office/drawing/2014/main" id="{C645D8CE-5190-CF04-3B04-6CA7E9C9A18E}"/>
                    </a:ext>
                  </a:extLst>
                </p:cNvPr>
                <p:cNvSpPr/>
                <p:nvPr/>
              </p:nvSpPr>
              <p:spPr>
                <a:xfrm>
                  <a:off x="3149010" y="3094591"/>
                  <a:ext cx="217567" cy="230421"/>
                </a:xfrm>
                <a:prstGeom prst="flowChartMagneticDisk">
                  <a:avLst/>
                </a:prstGeom>
                <a:solidFill>
                  <a:schemeClr val="bg1">
                    <a:lumMod val="95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ysClr val="windowText" lastClr="000000"/>
                      </a:solidFill>
                      <a:latin typeface="Abadi" panose="020B0604020104020204" pitchFamily="34" charset="0"/>
                    </a:rPr>
                    <a:t>Client</a:t>
                  </a:r>
                </a:p>
              </p:txBody>
            </p:sp>
            <p:sp>
              <p:nvSpPr>
                <p:cNvPr id="146" name="Organigramme : Disque magnétique 145">
                  <a:extLst>
                    <a:ext uri="{FF2B5EF4-FFF2-40B4-BE49-F238E27FC236}">
                      <a16:creationId xmlns:a16="http://schemas.microsoft.com/office/drawing/2014/main" id="{43367230-7140-76B6-DB28-A60FF49A724B}"/>
                    </a:ext>
                  </a:extLst>
                </p:cNvPr>
                <p:cNvSpPr/>
                <p:nvPr/>
              </p:nvSpPr>
              <p:spPr>
                <a:xfrm>
                  <a:off x="3151084" y="3374612"/>
                  <a:ext cx="215777" cy="235675"/>
                </a:xfrm>
                <a:prstGeom prst="flowChartMagneticDisk">
                  <a:avLst/>
                </a:prstGeom>
                <a:solidFill>
                  <a:schemeClr val="bg1">
                    <a:lumMod val="95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ysClr val="windowText" lastClr="000000"/>
                      </a:solidFill>
                      <a:latin typeface="Abadi" panose="020B0604020104020204" pitchFamily="34" charset="0"/>
                    </a:rPr>
                    <a:t>Jour</a:t>
                  </a:r>
                </a:p>
              </p:txBody>
            </p:sp>
          </p:grpSp>
          <p:sp>
            <p:nvSpPr>
              <p:cNvPr id="143" name="Organigramme : Disque magnétique 142">
                <a:extLst>
                  <a:ext uri="{FF2B5EF4-FFF2-40B4-BE49-F238E27FC236}">
                    <a16:creationId xmlns:a16="http://schemas.microsoft.com/office/drawing/2014/main" id="{26F0815C-FBFA-0CC9-5EAC-0B217F5B1D37}"/>
                  </a:ext>
                </a:extLst>
              </p:cNvPr>
              <p:cNvSpPr/>
              <p:nvPr/>
            </p:nvSpPr>
            <p:spPr>
              <a:xfrm>
                <a:off x="3427257" y="3396416"/>
                <a:ext cx="255955" cy="239933"/>
              </a:xfrm>
              <a:prstGeom prst="flowChartMagneticDisk">
                <a:avLst/>
              </a:prstGeom>
              <a:solidFill>
                <a:schemeClr val="bg1">
                  <a:lumMod val="95000"/>
                </a:schemeClr>
              </a:solidFill>
              <a:ln w="12700"/>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ysClr val="windowText" lastClr="000000"/>
                    </a:solidFill>
                    <a:latin typeface="Abadi" panose="020B0604020104020204" pitchFamily="34" charset="0"/>
                  </a:rPr>
                  <a:t>MT101</a:t>
                </a:r>
              </a:p>
            </p:txBody>
          </p:sp>
        </p:grpSp>
        <p:sp>
          <p:nvSpPr>
            <p:cNvPr id="212" name="Explosion : 8 points 211">
              <a:extLst>
                <a:ext uri="{FF2B5EF4-FFF2-40B4-BE49-F238E27FC236}">
                  <a16:creationId xmlns:a16="http://schemas.microsoft.com/office/drawing/2014/main" id="{E66819C3-047F-3758-7CE6-4C0C9EFF9BD2}"/>
                </a:ext>
              </a:extLst>
            </p:cNvPr>
            <p:cNvSpPr/>
            <p:nvPr/>
          </p:nvSpPr>
          <p:spPr>
            <a:xfrm>
              <a:off x="2912286" y="2960149"/>
              <a:ext cx="147158"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600" b="1">
                  <a:latin typeface="Abadi" panose="020B0604020104020204" pitchFamily="34" charset="0"/>
                </a:rPr>
                <a:t>2</a:t>
              </a:r>
            </a:p>
          </p:txBody>
        </p:sp>
        <p:sp>
          <p:nvSpPr>
            <p:cNvPr id="213" name="Explosion : 8 points 212">
              <a:extLst>
                <a:ext uri="{FF2B5EF4-FFF2-40B4-BE49-F238E27FC236}">
                  <a16:creationId xmlns:a16="http://schemas.microsoft.com/office/drawing/2014/main" id="{411215B1-923E-FC09-6813-9CF85C35A882}"/>
                </a:ext>
              </a:extLst>
            </p:cNvPr>
            <p:cNvSpPr/>
            <p:nvPr/>
          </p:nvSpPr>
          <p:spPr>
            <a:xfrm>
              <a:off x="3086012" y="2957565"/>
              <a:ext cx="147158"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600" b="1">
                  <a:latin typeface="Abadi" panose="020B0604020104020204" pitchFamily="34" charset="0"/>
                </a:rPr>
                <a:t>1</a:t>
              </a:r>
            </a:p>
          </p:txBody>
        </p:sp>
      </p:grpSp>
      <p:cxnSp>
        <p:nvCxnSpPr>
          <p:cNvPr id="218" name="Connecteur droit 217">
            <a:extLst>
              <a:ext uri="{FF2B5EF4-FFF2-40B4-BE49-F238E27FC236}">
                <a16:creationId xmlns:a16="http://schemas.microsoft.com/office/drawing/2014/main" id="{B2F6E8C0-7BBE-FFD3-4C7A-B0E057B65088}"/>
              </a:ext>
            </a:extLst>
          </p:cNvPr>
          <p:cNvCxnSpPr>
            <a:cxnSpLocks/>
          </p:cNvCxnSpPr>
          <p:nvPr/>
        </p:nvCxnSpPr>
        <p:spPr>
          <a:xfrm>
            <a:off x="-1245" y="6012085"/>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9" name="Connecteur droit 218">
            <a:extLst>
              <a:ext uri="{FF2B5EF4-FFF2-40B4-BE49-F238E27FC236}">
                <a16:creationId xmlns:a16="http://schemas.microsoft.com/office/drawing/2014/main" id="{BE49DA39-4051-DAA5-9CC3-6587D8DBCA1F}"/>
              </a:ext>
            </a:extLst>
          </p:cNvPr>
          <p:cNvCxnSpPr>
            <a:cxnSpLocks/>
          </p:cNvCxnSpPr>
          <p:nvPr/>
        </p:nvCxnSpPr>
        <p:spPr>
          <a:xfrm>
            <a:off x="-1245" y="6660157"/>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6" name="Groupe 225">
            <a:extLst>
              <a:ext uri="{FF2B5EF4-FFF2-40B4-BE49-F238E27FC236}">
                <a16:creationId xmlns:a16="http://schemas.microsoft.com/office/drawing/2014/main" id="{063BFEB3-2190-7D8E-D798-3370CBEF6675}"/>
              </a:ext>
            </a:extLst>
          </p:cNvPr>
          <p:cNvGrpSpPr/>
          <p:nvPr/>
        </p:nvGrpSpPr>
        <p:grpSpPr>
          <a:xfrm>
            <a:off x="13581" y="6012085"/>
            <a:ext cx="5253091" cy="644151"/>
            <a:chOff x="13581" y="4588795"/>
            <a:chExt cx="5253091" cy="644151"/>
          </a:xfrm>
        </p:grpSpPr>
        <p:grpSp>
          <p:nvGrpSpPr>
            <p:cNvPr id="12" name="Groupe 11">
              <a:extLst>
                <a:ext uri="{FF2B5EF4-FFF2-40B4-BE49-F238E27FC236}">
                  <a16:creationId xmlns:a16="http://schemas.microsoft.com/office/drawing/2014/main" id="{57C74E47-E221-D1A9-B27F-A920C29E956A}"/>
                </a:ext>
              </a:extLst>
            </p:cNvPr>
            <p:cNvGrpSpPr/>
            <p:nvPr/>
          </p:nvGrpSpPr>
          <p:grpSpPr>
            <a:xfrm>
              <a:off x="13581" y="4730870"/>
              <a:ext cx="2024946" cy="360000"/>
              <a:chOff x="13581" y="4505531"/>
              <a:chExt cx="2024946" cy="360000"/>
            </a:xfrm>
          </p:grpSpPr>
          <p:sp>
            <p:nvSpPr>
              <p:cNvPr id="214" name="Explosion : 8 points 213">
                <a:extLst>
                  <a:ext uri="{FF2B5EF4-FFF2-40B4-BE49-F238E27FC236}">
                    <a16:creationId xmlns:a16="http://schemas.microsoft.com/office/drawing/2014/main" id="{A90B6895-C0B1-35A7-BC52-40BA139A97AA}"/>
                  </a:ext>
                </a:extLst>
              </p:cNvPr>
              <p:cNvSpPr/>
              <p:nvPr/>
            </p:nvSpPr>
            <p:spPr>
              <a:xfrm>
                <a:off x="13581" y="4590963"/>
                <a:ext cx="112600"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3</a:t>
                </a:r>
              </a:p>
            </p:txBody>
          </p:sp>
          <p:sp>
            <p:nvSpPr>
              <p:cNvPr id="215" name="ZoneTexte 214">
                <a:extLst>
                  <a:ext uri="{FF2B5EF4-FFF2-40B4-BE49-F238E27FC236}">
                    <a16:creationId xmlns:a16="http://schemas.microsoft.com/office/drawing/2014/main" id="{A594F51E-10D0-8A78-B1D4-31421D78958D}"/>
                  </a:ext>
                </a:extLst>
              </p:cNvPr>
              <p:cNvSpPr txBox="1"/>
              <p:nvPr/>
            </p:nvSpPr>
            <p:spPr>
              <a:xfrm>
                <a:off x="166527" y="4505531"/>
                <a:ext cx="1872000" cy="360000"/>
              </a:xfrm>
              <a:prstGeom prst="rect">
                <a:avLst/>
              </a:prstGeom>
              <a:noFill/>
              <a:ln>
                <a:noFill/>
              </a:ln>
            </p:spPr>
            <p:txBody>
              <a:bodyPr wrap="square" lIns="0" tIns="0" rIns="0" bIns="0" rtlCol="0" anchor="ctr">
                <a:noAutofit/>
              </a:bodyPr>
              <a:lstStyle/>
              <a:p>
                <a:r>
                  <a:rPr lang="fr-FR" sz="700" b="1">
                    <a:latin typeface="Abadi" panose="020B0604020104020204" pitchFamily="34" charset="0"/>
                  </a:rPr>
                  <a:t>La quantité de prestations à traiter chaque jour a-t-elle augmenté?</a:t>
                </a:r>
                <a:endParaRPr lang="fr-FR" sz="700" b="1" dirty="0">
                  <a:latin typeface="Abadi" panose="020B0604020104020204" pitchFamily="34" charset="0"/>
                </a:endParaRPr>
              </a:p>
            </p:txBody>
          </p:sp>
        </p:grpSp>
        <p:sp>
          <p:nvSpPr>
            <p:cNvPr id="227" name="ZoneTexte 226">
              <a:extLst>
                <a:ext uri="{FF2B5EF4-FFF2-40B4-BE49-F238E27FC236}">
                  <a16:creationId xmlns:a16="http://schemas.microsoft.com/office/drawing/2014/main" id="{331E8A83-98B1-5678-7671-CFC3D5563AC8}"/>
                </a:ext>
              </a:extLst>
            </p:cNvPr>
            <p:cNvSpPr txBox="1"/>
            <p:nvPr/>
          </p:nvSpPr>
          <p:spPr>
            <a:xfrm>
              <a:off x="2066423" y="4588795"/>
              <a:ext cx="2785613" cy="644151"/>
            </a:xfrm>
            <a:prstGeom prst="rect">
              <a:avLst/>
            </a:prstGeom>
            <a:noFill/>
            <a:ln>
              <a:noFill/>
            </a:ln>
          </p:spPr>
          <p:txBody>
            <a:bodyPr wrap="square" lIns="0" tIns="0" rIns="0" bIns="0" rtlCol="0" anchor="ctr">
              <a:noAutofit/>
            </a:bodyPr>
            <a:lstStyle/>
            <a:p>
              <a:r>
                <a:rPr lang="fr-FR" sz="800" b="1">
                  <a:latin typeface="Abadi" panose="020B0604020104020204" pitchFamily="34" charset="0"/>
                </a:rPr>
                <a:t>Contrôle de l’évolution du nombre de prestations à traiter par jour : </a:t>
              </a:r>
            </a:p>
            <a:p>
              <a:r>
                <a:rPr lang="fr-FR" sz="600" b="1">
                  <a:solidFill>
                    <a:srgbClr val="00B050"/>
                  </a:solidFill>
                  <a:latin typeface="Abadi" panose="020B0604020104020204" pitchFamily="34" charset="0"/>
                </a:rPr>
                <a:t>Le nombre de prestations à facturer à J a augmenté de 3% (passage de 30000 à 31000)</a:t>
              </a:r>
            </a:p>
            <a:p>
              <a:r>
                <a:rPr lang="fr-FR" sz="600" b="1">
                  <a:solidFill>
                    <a:srgbClr val="FF0000"/>
                  </a:solidFill>
                  <a:latin typeface="Abadi" panose="020B0604020104020204" pitchFamily="34" charset="0"/>
                </a:rPr>
                <a:t>Contribution insuffisante pour justifier la durée de traitement multipliée par 4</a:t>
              </a:r>
              <a:endParaRPr lang="fr-FR" sz="600" b="1" dirty="0">
                <a:solidFill>
                  <a:srgbClr val="FF0000"/>
                </a:solidFill>
                <a:latin typeface="Abadi" panose="020B0604020104020204" pitchFamily="34" charset="0"/>
              </a:endParaRPr>
            </a:p>
          </p:txBody>
        </p:sp>
        <p:sp>
          <p:nvSpPr>
            <p:cNvPr id="228" name="ZoneTexte 227">
              <a:extLst>
                <a:ext uri="{FF2B5EF4-FFF2-40B4-BE49-F238E27FC236}">
                  <a16:creationId xmlns:a16="http://schemas.microsoft.com/office/drawing/2014/main" id="{02C3DDBA-7F3B-A206-F920-B656392E627E}"/>
                </a:ext>
              </a:extLst>
            </p:cNvPr>
            <p:cNvSpPr txBox="1"/>
            <p:nvPr/>
          </p:nvSpPr>
          <p:spPr>
            <a:xfrm>
              <a:off x="4978672" y="4784870"/>
              <a:ext cx="288000" cy="252000"/>
            </a:xfrm>
            <a:prstGeom prst="rect">
              <a:avLst/>
            </a:prstGeom>
            <a:noFill/>
            <a:ln>
              <a:noFill/>
            </a:ln>
          </p:spPr>
          <p:txBody>
            <a:bodyPr wrap="square" lIns="0" tIns="0" rIns="0" bIns="0" rtlCol="0" anchor="ctr">
              <a:noAutofit/>
            </a:bodyPr>
            <a:lstStyle/>
            <a:p>
              <a:r>
                <a:rPr lang="fr-FR" sz="800" b="1">
                  <a:solidFill>
                    <a:srgbClr val="FF0000"/>
                  </a:solidFill>
                  <a:latin typeface="Abadi" panose="020B0604020104020204" pitchFamily="34" charset="0"/>
                </a:rPr>
                <a:t>KO</a:t>
              </a:r>
              <a:endParaRPr lang="fr-FR" sz="800" b="1" dirty="0">
                <a:solidFill>
                  <a:srgbClr val="FF0000"/>
                </a:solidFill>
                <a:latin typeface="Abadi" panose="020B0604020104020204" pitchFamily="34" charset="0"/>
              </a:endParaRPr>
            </a:p>
          </p:txBody>
        </p:sp>
      </p:grpSp>
      <p:grpSp>
        <p:nvGrpSpPr>
          <p:cNvPr id="19" name="Groupe 18">
            <a:extLst>
              <a:ext uri="{FF2B5EF4-FFF2-40B4-BE49-F238E27FC236}">
                <a16:creationId xmlns:a16="http://schemas.microsoft.com/office/drawing/2014/main" id="{0C99E592-9671-A390-CE79-961E412D22C7}"/>
              </a:ext>
            </a:extLst>
          </p:cNvPr>
          <p:cNvGrpSpPr/>
          <p:nvPr/>
        </p:nvGrpSpPr>
        <p:grpSpPr>
          <a:xfrm>
            <a:off x="10495" y="5147989"/>
            <a:ext cx="5256177" cy="917166"/>
            <a:chOff x="10495" y="5247769"/>
            <a:chExt cx="5256177" cy="917166"/>
          </a:xfrm>
        </p:grpSpPr>
        <p:grpSp>
          <p:nvGrpSpPr>
            <p:cNvPr id="11" name="Groupe 10">
              <a:extLst>
                <a:ext uri="{FF2B5EF4-FFF2-40B4-BE49-F238E27FC236}">
                  <a16:creationId xmlns:a16="http://schemas.microsoft.com/office/drawing/2014/main" id="{695374B1-323C-129F-3144-97BB3268947B}"/>
                </a:ext>
              </a:extLst>
            </p:cNvPr>
            <p:cNvGrpSpPr/>
            <p:nvPr/>
          </p:nvGrpSpPr>
          <p:grpSpPr>
            <a:xfrm>
              <a:off x="10495" y="5568831"/>
              <a:ext cx="2026941" cy="275043"/>
              <a:chOff x="11586" y="4978090"/>
              <a:chExt cx="2026941" cy="360000"/>
            </a:xfrm>
          </p:grpSpPr>
          <p:sp>
            <p:nvSpPr>
              <p:cNvPr id="216" name="ZoneTexte 215">
                <a:extLst>
                  <a:ext uri="{FF2B5EF4-FFF2-40B4-BE49-F238E27FC236}">
                    <a16:creationId xmlns:a16="http://schemas.microsoft.com/office/drawing/2014/main" id="{16DCD4B7-4220-321E-16B8-1BC36BE66BB3}"/>
                  </a:ext>
                </a:extLst>
              </p:cNvPr>
              <p:cNvSpPr txBox="1"/>
              <p:nvPr/>
            </p:nvSpPr>
            <p:spPr>
              <a:xfrm>
                <a:off x="166527" y="4978090"/>
                <a:ext cx="1872000" cy="360000"/>
              </a:xfrm>
              <a:prstGeom prst="rect">
                <a:avLst/>
              </a:prstGeom>
              <a:noFill/>
              <a:ln>
                <a:noFill/>
              </a:ln>
            </p:spPr>
            <p:txBody>
              <a:bodyPr wrap="square" lIns="0" tIns="0" rIns="0" bIns="0" rtlCol="0" anchor="ctr">
                <a:noAutofit/>
              </a:bodyPr>
              <a:lstStyle/>
              <a:p>
                <a:r>
                  <a:rPr lang="fr-FR" sz="700" b="1">
                    <a:latin typeface="Abadi" panose="020B0604020104020204" pitchFamily="34" charset="0"/>
                  </a:rPr>
                  <a:t>La quantité clients à traiter chaque jour a-t-elle augmenté?</a:t>
                </a:r>
                <a:endParaRPr lang="fr-FR" sz="700" b="1" dirty="0">
                  <a:latin typeface="Abadi" panose="020B0604020104020204" pitchFamily="34" charset="0"/>
                </a:endParaRPr>
              </a:p>
            </p:txBody>
          </p:sp>
          <p:sp>
            <p:nvSpPr>
              <p:cNvPr id="217" name="Explosion : 8 points 216">
                <a:extLst>
                  <a:ext uri="{FF2B5EF4-FFF2-40B4-BE49-F238E27FC236}">
                    <a16:creationId xmlns:a16="http://schemas.microsoft.com/office/drawing/2014/main" id="{4EB3B5E0-B46F-9C6B-4F4D-AE66B4E87151}"/>
                  </a:ext>
                </a:extLst>
              </p:cNvPr>
              <p:cNvSpPr/>
              <p:nvPr/>
            </p:nvSpPr>
            <p:spPr>
              <a:xfrm>
                <a:off x="11586" y="5093259"/>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2</a:t>
                </a:r>
              </a:p>
            </p:txBody>
          </p:sp>
        </p:grpSp>
        <p:sp>
          <p:nvSpPr>
            <p:cNvPr id="229" name="ZoneTexte 228">
              <a:extLst>
                <a:ext uri="{FF2B5EF4-FFF2-40B4-BE49-F238E27FC236}">
                  <a16:creationId xmlns:a16="http://schemas.microsoft.com/office/drawing/2014/main" id="{BE2A005E-6267-62B6-FE6E-BBA711557677}"/>
                </a:ext>
              </a:extLst>
            </p:cNvPr>
            <p:cNvSpPr txBox="1"/>
            <p:nvPr/>
          </p:nvSpPr>
          <p:spPr>
            <a:xfrm>
              <a:off x="2040187" y="5247769"/>
              <a:ext cx="2810342" cy="917166"/>
            </a:xfrm>
            <a:prstGeom prst="rect">
              <a:avLst/>
            </a:prstGeom>
            <a:noFill/>
            <a:ln>
              <a:noFill/>
            </a:ln>
          </p:spPr>
          <p:txBody>
            <a:bodyPr wrap="square" lIns="0" tIns="0" rIns="0" bIns="0" rtlCol="0" anchor="ctr">
              <a:noAutofit/>
            </a:bodyPr>
            <a:lstStyle/>
            <a:p>
              <a:r>
                <a:rPr lang="fr-FR" sz="800" b="1">
                  <a:latin typeface="Abadi" panose="020B0604020104020204" pitchFamily="34" charset="0"/>
                </a:rPr>
                <a:t>Détermination de l’évolution la taille du fichier client : </a:t>
              </a:r>
            </a:p>
            <a:p>
              <a:r>
                <a:rPr lang="fr-FR" sz="600" b="1">
                  <a:solidFill>
                    <a:srgbClr val="00B050"/>
                  </a:solidFill>
                  <a:latin typeface="Abadi" panose="020B0604020104020204" pitchFamily="34" charset="0"/>
                </a:rPr>
                <a:t>L’intégration de la zone Europe du Nord et Grand Est a multiplié par 4 la taille du fichier CLIENT (passage de 4 à 16 millions de clients référencés).</a:t>
              </a:r>
            </a:p>
            <a:p>
              <a:pPr marL="171450" indent="-171450">
                <a:buFont typeface="Wingdings" panose="05000000000000000000" pitchFamily="2" charset="2"/>
                <a:buChar char="Ø"/>
              </a:pPr>
              <a:r>
                <a:rPr lang="fr-FR" sz="600" b="1">
                  <a:solidFill>
                    <a:srgbClr val="00B050"/>
                  </a:solidFill>
                  <a:latin typeface="Abadi" panose="020B0604020104020204" pitchFamily="34" charset="0"/>
                </a:rPr>
                <a:t>Pas de test du bon fonctionnement après augmentation de 300% de la taille de la base client, car l’exploitation n’a pas été avertie du changement ni de sa date, car les équipes « métier » à Paris ne communiquent avec l’informatique que pour des demandes de modification de programme ou de structure de données.</a:t>
              </a:r>
            </a:p>
            <a:p>
              <a:pPr marL="171450" indent="-171450">
                <a:buFont typeface="Wingdings" panose="05000000000000000000" pitchFamily="2" charset="2"/>
                <a:buChar char="Ø"/>
              </a:pPr>
              <a:r>
                <a:rPr lang="fr-FR" sz="600" b="1">
                  <a:solidFill>
                    <a:srgbClr val="00B050"/>
                  </a:solidFill>
                  <a:latin typeface="Abadi" panose="020B0604020104020204" pitchFamily="34" charset="0"/>
                </a:rPr>
                <a:t>Sur les 12 millions de nouveaux « clients » intégrés, 90% sont inactifs depuis plus de 3 ans.</a:t>
              </a:r>
            </a:p>
            <a:p>
              <a:endParaRPr lang="fr-FR" sz="800" b="1">
                <a:solidFill>
                  <a:srgbClr val="00B050"/>
                </a:solidFill>
                <a:latin typeface="Abadi" panose="020B0604020104020204" pitchFamily="34" charset="0"/>
              </a:endParaRPr>
            </a:p>
          </p:txBody>
        </p:sp>
        <p:sp>
          <p:nvSpPr>
            <p:cNvPr id="230" name="ZoneTexte 229">
              <a:extLst>
                <a:ext uri="{FF2B5EF4-FFF2-40B4-BE49-F238E27FC236}">
                  <a16:creationId xmlns:a16="http://schemas.microsoft.com/office/drawing/2014/main" id="{49C32F55-1625-EEAE-62D9-1FC5551AB6FE}"/>
                </a:ext>
              </a:extLst>
            </p:cNvPr>
            <p:cNvSpPr txBox="1"/>
            <p:nvPr/>
          </p:nvSpPr>
          <p:spPr>
            <a:xfrm>
              <a:off x="4978672" y="5580352"/>
              <a:ext cx="288000" cy="252000"/>
            </a:xfrm>
            <a:prstGeom prst="rect">
              <a:avLst/>
            </a:prstGeom>
            <a:noFill/>
            <a:ln>
              <a:noFill/>
            </a:ln>
          </p:spPr>
          <p:txBody>
            <a:bodyPr wrap="square" lIns="0" tIns="0" rIns="0" bIns="0" rtlCol="0" anchor="ctr">
              <a:noAutofit/>
            </a:bodyPr>
            <a:lstStyle/>
            <a:p>
              <a:r>
                <a:rPr lang="fr-FR" sz="800" b="1">
                  <a:solidFill>
                    <a:srgbClr val="00B050"/>
                  </a:solidFill>
                  <a:latin typeface="Abadi" panose="020B0604020104020204" pitchFamily="34" charset="0"/>
                </a:rPr>
                <a:t>OK</a:t>
              </a:r>
              <a:endParaRPr lang="fr-FR" sz="800" b="1" dirty="0">
                <a:solidFill>
                  <a:srgbClr val="00B050"/>
                </a:solidFill>
                <a:latin typeface="Abadi" panose="020B0604020104020204" pitchFamily="34" charset="0"/>
              </a:endParaRPr>
            </a:p>
          </p:txBody>
        </p:sp>
      </p:grpSp>
      <p:grpSp>
        <p:nvGrpSpPr>
          <p:cNvPr id="242" name="Groupe 241">
            <a:extLst>
              <a:ext uri="{FF2B5EF4-FFF2-40B4-BE49-F238E27FC236}">
                <a16:creationId xmlns:a16="http://schemas.microsoft.com/office/drawing/2014/main" id="{38E47600-1210-EF13-8D15-B3893115F979}"/>
              </a:ext>
            </a:extLst>
          </p:cNvPr>
          <p:cNvGrpSpPr/>
          <p:nvPr/>
        </p:nvGrpSpPr>
        <p:grpSpPr>
          <a:xfrm>
            <a:off x="8286" y="4074698"/>
            <a:ext cx="5258386" cy="1099716"/>
            <a:chOff x="8286" y="6200791"/>
            <a:chExt cx="5258386" cy="1374204"/>
          </a:xfrm>
        </p:grpSpPr>
        <p:grpSp>
          <p:nvGrpSpPr>
            <p:cNvPr id="5" name="Groupe 4">
              <a:extLst>
                <a:ext uri="{FF2B5EF4-FFF2-40B4-BE49-F238E27FC236}">
                  <a16:creationId xmlns:a16="http://schemas.microsoft.com/office/drawing/2014/main" id="{7C7FF940-8524-AC87-CE8A-CB375D901421}"/>
                </a:ext>
              </a:extLst>
            </p:cNvPr>
            <p:cNvGrpSpPr/>
            <p:nvPr/>
          </p:nvGrpSpPr>
          <p:grpSpPr>
            <a:xfrm>
              <a:off x="8286" y="6707893"/>
              <a:ext cx="2030241" cy="360000"/>
              <a:chOff x="8286" y="6300117"/>
              <a:chExt cx="2030241" cy="360000"/>
            </a:xfrm>
          </p:grpSpPr>
          <p:sp>
            <p:nvSpPr>
              <p:cNvPr id="224" name="ZoneTexte 223">
                <a:extLst>
                  <a:ext uri="{FF2B5EF4-FFF2-40B4-BE49-F238E27FC236}">
                    <a16:creationId xmlns:a16="http://schemas.microsoft.com/office/drawing/2014/main" id="{B4EB5B74-3597-F7F7-958F-77C42F5EA0B8}"/>
                  </a:ext>
                </a:extLst>
              </p:cNvPr>
              <p:cNvSpPr txBox="1"/>
              <p:nvPr/>
            </p:nvSpPr>
            <p:spPr>
              <a:xfrm>
                <a:off x="166527" y="6300117"/>
                <a:ext cx="1872000" cy="360000"/>
              </a:xfrm>
              <a:prstGeom prst="rect">
                <a:avLst/>
              </a:prstGeom>
              <a:noFill/>
              <a:ln>
                <a:noFill/>
              </a:ln>
            </p:spPr>
            <p:txBody>
              <a:bodyPr wrap="square" lIns="0" tIns="0" rIns="0" bIns="0" rtlCol="0" anchor="ctr">
                <a:noAutofit/>
              </a:bodyPr>
              <a:lstStyle/>
              <a:p>
                <a:r>
                  <a:rPr lang="fr-FR" sz="700" b="1">
                    <a:latin typeface="Abadi" panose="020B0604020104020204" pitchFamily="34" charset="0"/>
                  </a:rPr>
                  <a:t>Le programme GATHER part-il seulement des prestations à facturer (fichier JOUR) pour aller chercher les données client ou bien part-il du fichier CLIENT pour ensuite déterminer ceux qui doivent être facturé de quelque chose ?</a:t>
                </a:r>
              </a:p>
              <a:p>
                <a:r>
                  <a:rPr lang="fr-FR" sz="700" b="1">
                    <a:latin typeface="Abadi" panose="020B0604020104020204" pitchFamily="34" charset="0"/>
                  </a:rPr>
                  <a:t> </a:t>
                </a:r>
                <a:endParaRPr lang="fr-FR" sz="700" b="1" dirty="0">
                  <a:latin typeface="Abadi" panose="020B0604020104020204" pitchFamily="34" charset="0"/>
                </a:endParaRPr>
              </a:p>
            </p:txBody>
          </p:sp>
          <p:sp>
            <p:nvSpPr>
              <p:cNvPr id="225" name="Explosion : 8 points 224">
                <a:extLst>
                  <a:ext uri="{FF2B5EF4-FFF2-40B4-BE49-F238E27FC236}">
                    <a16:creationId xmlns:a16="http://schemas.microsoft.com/office/drawing/2014/main" id="{1ECEB598-0C41-33D1-011B-7CCB4C482561}"/>
                  </a:ext>
                </a:extLst>
              </p:cNvPr>
              <p:cNvSpPr/>
              <p:nvPr/>
            </p:nvSpPr>
            <p:spPr>
              <a:xfrm>
                <a:off x="8286" y="6343571"/>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1</a:t>
                </a:r>
              </a:p>
            </p:txBody>
          </p:sp>
        </p:grpSp>
        <p:sp>
          <p:nvSpPr>
            <p:cNvPr id="231" name="ZoneTexte 230">
              <a:extLst>
                <a:ext uri="{FF2B5EF4-FFF2-40B4-BE49-F238E27FC236}">
                  <a16:creationId xmlns:a16="http://schemas.microsoft.com/office/drawing/2014/main" id="{9985FC87-3DD6-01C0-2337-8E276B6F6DC8}"/>
                </a:ext>
              </a:extLst>
            </p:cNvPr>
            <p:cNvSpPr txBox="1"/>
            <p:nvPr/>
          </p:nvSpPr>
          <p:spPr>
            <a:xfrm>
              <a:off x="4978672" y="6761893"/>
              <a:ext cx="288000" cy="252000"/>
            </a:xfrm>
            <a:prstGeom prst="rect">
              <a:avLst/>
            </a:prstGeom>
            <a:noFill/>
            <a:ln>
              <a:noFill/>
            </a:ln>
          </p:spPr>
          <p:txBody>
            <a:bodyPr wrap="square" lIns="0" tIns="0" rIns="0" bIns="0" rtlCol="0" anchor="ctr">
              <a:noAutofit/>
            </a:bodyPr>
            <a:lstStyle/>
            <a:p>
              <a:r>
                <a:rPr lang="fr-FR" sz="800" b="1">
                  <a:solidFill>
                    <a:srgbClr val="00B050"/>
                  </a:solidFill>
                  <a:latin typeface="Abadi" panose="020B0604020104020204" pitchFamily="34" charset="0"/>
                </a:rPr>
                <a:t>OK</a:t>
              </a:r>
              <a:endParaRPr lang="fr-FR" sz="800" b="1" dirty="0">
                <a:solidFill>
                  <a:srgbClr val="00B050"/>
                </a:solidFill>
                <a:latin typeface="Abadi" panose="020B0604020104020204" pitchFamily="34" charset="0"/>
              </a:endParaRPr>
            </a:p>
          </p:txBody>
        </p:sp>
        <p:sp>
          <p:nvSpPr>
            <p:cNvPr id="233" name="ZoneTexte 232">
              <a:extLst>
                <a:ext uri="{FF2B5EF4-FFF2-40B4-BE49-F238E27FC236}">
                  <a16:creationId xmlns:a16="http://schemas.microsoft.com/office/drawing/2014/main" id="{19E09A21-1217-5FE4-00B5-972CA494AA0B}"/>
                </a:ext>
              </a:extLst>
            </p:cNvPr>
            <p:cNvSpPr txBox="1"/>
            <p:nvPr/>
          </p:nvSpPr>
          <p:spPr>
            <a:xfrm>
              <a:off x="2053138" y="6200791"/>
              <a:ext cx="2810342" cy="1374204"/>
            </a:xfrm>
            <a:prstGeom prst="rect">
              <a:avLst/>
            </a:prstGeom>
            <a:noFill/>
            <a:ln>
              <a:noFill/>
            </a:ln>
          </p:spPr>
          <p:txBody>
            <a:bodyPr wrap="square" lIns="0" tIns="0" rIns="0" bIns="0" rtlCol="0" anchor="ctr">
              <a:noAutofit/>
            </a:bodyPr>
            <a:lstStyle/>
            <a:p>
              <a:r>
                <a:rPr lang="fr-FR" sz="800" b="1">
                  <a:latin typeface="Abadi" panose="020B0604020104020204" pitchFamily="34" charset="0"/>
                </a:rPr>
                <a:t>Gemba dans le code informatique. </a:t>
              </a:r>
            </a:p>
            <a:p>
              <a:r>
                <a:rPr lang="fr-FR" sz="600" b="1">
                  <a:solidFill>
                    <a:srgbClr val="00B050"/>
                  </a:solidFill>
                  <a:latin typeface="Abadi" panose="020B0604020104020204" pitchFamily="34" charset="0"/>
                </a:rPr>
                <a:t>Le fichier CLIENT sert de fichier maître, il traite donc 12 millions de clients chaque nuit à la recherche des 31000 qui ont une prestation à payer :</a:t>
              </a:r>
            </a:p>
            <a:p>
              <a:pPr marL="171450" indent="-171450">
                <a:buFont typeface="Wingdings" panose="05000000000000000000" pitchFamily="2" charset="2"/>
                <a:buChar char="Ø"/>
              </a:pPr>
              <a:r>
                <a:rPr lang="fr-FR" sz="600" b="1">
                  <a:solidFill>
                    <a:srgbClr val="00B050"/>
                  </a:solidFill>
                  <a:latin typeface="Abadi" panose="020B0604020104020204" pitchFamily="34" charset="0"/>
                </a:rPr>
                <a:t>Personne ne se souvient de la raison de ce choix technique, qui ne correspond pas à l’état de l’art, car les spécifications sont absentes, car elles ont été perdues, car initialement (il y a longtemps) les documentations techniques étaient conservées localement sur le poste de travail des employés, au lieu d’être conservées sur un serveur avec archivage.</a:t>
              </a:r>
            </a:p>
            <a:p>
              <a:pPr marL="171450" indent="-171450">
                <a:buFont typeface="Wingdings" panose="05000000000000000000" pitchFamily="2" charset="2"/>
                <a:buChar char="Ø"/>
              </a:pPr>
              <a:r>
                <a:rPr lang="fr-FR" sz="600" b="1">
                  <a:solidFill>
                    <a:srgbClr val="00B050"/>
                  </a:solidFill>
                  <a:latin typeface="Abadi" panose="020B0604020104020204" pitchFamily="34" charset="0"/>
                </a:rPr>
                <a:t>Personne ne savait que le fichier CLIENT servait de fichier maître au programme GATHER</a:t>
              </a:r>
            </a:p>
            <a:p>
              <a:endParaRPr lang="fr-FR" sz="800" b="1" dirty="0">
                <a:solidFill>
                  <a:srgbClr val="00B050"/>
                </a:solidFill>
                <a:latin typeface="Abadi" panose="020B0604020104020204" pitchFamily="34" charset="0"/>
              </a:endParaRPr>
            </a:p>
          </p:txBody>
        </p:sp>
      </p:grpSp>
      <p:cxnSp>
        <p:nvCxnSpPr>
          <p:cNvPr id="17" name="Connecteur droit 16">
            <a:extLst>
              <a:ext uri="{FF2B5EF4-FFF2-40B4-BE49-F238E27FC236}">
                <a16:creationId xmlns:a16="http://schemas.microsoft.com/office/drawing/2014/main" id="{D30A9418-D774-3F56-C07A-EAEC6ADED1B3}"/>
              </a:ext>
            </a:extLst>
          </p:cNvPr>
          <p:cNvCxnSpPr>
            <a:cxnSpLocks/>
          </p:cNvCxnSpPr>
          <p:nvPr/>
        </p:nvCxnSpPr>
        <p:spPr>
          <a:xfrm>
            <a:off x="5339957" y="1334636"/>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B0959F95-8FDF-C551-2DD3-DB177C05624A}"/>
              </a:ext>
            </a:extLst>
          </p:cNvPr>
          <p:cNvCxnSpPr>
            <a:cxnSpLocks/>
          </p:cNvCxnSpPr>
          <p:nvPr/>
        </p:nvCxnSpPr>
        <p:spPr>
          <a:xfrm>
            <a:off x="5339957" y="858486"/>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76E0DF15-7E30-5DD4-EC05-122C2A216B24}"/>
              </a:ext>
            </a:extLst>
          </p:cNvPr>
          <p:cNvCxnSpPr>
            <a:cxnSpLocks/>
          </p:cNvCxnSpPr>
          <p:nvPr/>
        </p:nvCxnSpPr>
        <p:spPr>
          <a:xfrm>
            <a:off x="5335941" y="2461286"/>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70947301-7CE1-C06C-5C55-B13E05EEF18E}"/>
              </a:ext>
            </a:extLst>
          </p:cNvPr>
          <p:cNvCxnSpPr>
            <a:cxnSpLocks/>
          </p:cNvCxnSpPr>
          <p:nvPr/>
        </p:nvCxnSpPr>
        <p:spPr>
          <a:xfrm>
            <a:off x="5353768" y="2927430"/>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5" name="Connecteur droit 234">
            <a:extLst>
              <a:ext uri="{FF2B5EF4-FFF2-40B4-BE49-F238E27FC236}">
                <a16:creationId xmlns:a16="http://schemas.microsoft.com/office/drawing/2014/main" id="{C63631EF-27B0-7D41-29C3-8B530E72437D}"/>
              </a:ext>
            </a:extLst>
          </p:cNvPr>
          <p:cNvCxnSpPr>
            <a:cxnSpLocks/>
          </p:cNvCxnSpPr>
          <p:nvPr/>
        </p:nvCxnSpPr>
        <p:spPr>
          <a:xfrm>
            <a:off x="5343137" y="2055425"/>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3" name="Connecteur droit avec flèche 242">
            <a:extLst>
              <a:ext uri="{FF2B5EF4-FFF2-40B4-BE49-F238E27FC236}">
                <a16:creationId xmlns:a16="http://schemas.microsoft.com/office/drawing/2014/main" id="{80203055-23B1-FF3D-3B65-894C9330DC67}"/>
              </a:ext>
            </a:extLst>
          </p:cNvPr>
          <p:cNvCxnSpPr>
            <a:cxnSpLocks/>
            <a:stCxn id="241" idx="3"/>
            <a:endCxn id="147" idx="1"/>
          </p:cNvCxnSpPr>
          <p:nvPr/>
        </p:nvCxnSpPr>
        <p:spPr>
          <a:xfrm flipV="1">
            <a:off x="2177554" y="3467230"/>
            <a:ext cx="309174" cy="3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47" name="Groupe 246">
            <a:extLst>
              <a:ext uri="{FF2B5EF4-FFF2-40B4-BE49-F238E27FC236}">
                <a16:creationId xmlns:a16="http://schemas.microsoft.com/office/drawing/2014/main" id="{8EDC4564-B649-02E0-D932-37FB52DAB76A}"/>
              </a:ext>
            </a:extLst>
          </p:cNvPr>
          <p:cNvGrpSpPr/>
          <p:nvPr/>
        </p:nvGrpSpPr>
        <p:grpSpPr>
          <a:xfrm>
            <a:off x="1624114" y="2984920"/>
            <a:ext cx="553440" cy="824038"/>
            <a:chOff x="1879600" y="2984920"/>
            <a:chExt cx="453523" cy="824038"/>
          </a:xfrm>
        </p:grpSpPr>
        <p:sp>
          <p:nvSpPr>
            <p:cNvPr id="241" name="ZoneTexte 240">
              <a:extLst>
                <a:ext uri="{FF2B5EF4-FFF2-40B4-BE49-F238E27FC236}">
                  <a16:creationId xmlns:a16="http://schemas.microsoft.com/office/drawing/2014/main" id="{EBC4AB96-C5B3-9E47-E0C4-6E851EA1AF60}"/>
                </a:ext>
              </a:extLst>
            </p:cNvPr>
            <p:cNvSpPr txBox="1"/>
            <p:nvPr/>
          </p:nvSpPr>
          <p:spPr>
            <a:xfrm>
              <a:off x="1880682" y="3131765"/>
              <a:ext cx="452441" cy="677193"/>
            </a:xfrm>
            <a:prstGeom prst="rect">
              <a:avLst/>
            </a:prstGeom>
            <a:noFill/>
            <a:ln>
              <a:solidFill>
                <a:schemeClr val="bg1">
                  <a:lumMod val="50000"/>
                </a:schemeClr>
              </a:solidFill>
            </a:ln>
          </p:spPr>
          <p:txBody>
            <a:bodyPr wrap="square" lIns="36000" tIns="36000" rIns="36000" bIns="36000" rtlCol="0">
              <a:noAutofit/>
            </a:bodyPr>
            <a:lstStyle/>
            <a:p>
              <a:pPr algn="ctr"/>
              <a:r>
                <a:rPr lang="fr-FR" sz="600" b="1">
                  <a:latin typeface="Abadi" panose="020B0604020104020204" pitchFamily="34" charset="0"/>
                </a:rPr>
                <a:t>Le programme SAV_BD Sauvegarde des bases de données</a:t>
              </a:r>
            </a:p>
            <a:p>
              <a:pPr algn="ctr"/>
              <a:r>
                <a:rPr lang="fr-FR" sz="600" b="1">
                  <a:latin typeface="Abadi" panose="020B0604020104020204" pitchFamily="34" charset="0"/>
                </a:rPr>
                <a:t>22h à 23h</a:t>
              </a:r>
              <a:endParaRPr lang="fr-FR" sz="600" b="1" dirty="0">
                <a:latin typeface="Abadi" panose="020B0604020104020204" pitchFamily="34" charset="0"/>
              </a:endParaRPr>
            </a:p>
          </p:txBody>
        </p:sp>
        <p:sp>
          <p:nvSpPr>
            <p:cNvPr id="246" name="ZoneTexte 245">
              <a:extLst>
                <a:ext uri="{FF2B5EF4-FFF2-40B4-BE49-F238E27FC236}">
                  <a16:creationId xmlns:a16="http://schemas.microsoft.com/office/drawing/2014/main" id="{14DA3EB7-E492-9167-A11D-A07F54728E5C}"/>
                </a:ext>
              </a:extLst>
            </p:cNvPr>
            <p:cNvSpPr txBox="1"/>
            <p:nvPr/>
          </p:nvSpPr>
          <p:spPr>
            <a:xfrm>
              <a:off x="1879600" y="2984920"/>
              <a:ext cx="177313" cy="146845"/>
            </a:xfrm>
            <a:prstGeom prst="rect">
              <a:avLst/>
            </a:prstGeom>
            <a:noFill/>
            <a:ln>
              <a:solidFill>
                <a:schemeClr val="tx1">
                  <a:lumMod val="50000"/>
                  <a:lumOff val="50000"/>
                </a:schemeClr>
              </a:solidFill>
            </a:ln>
          </p:spPr>
          <p:txBody>
            <a:bodyPr wrap="square" lIns="0" tIns="0" rIns="0" bIns="0" rtlCol="0" anchor="ctr">
              <a:noAutofit/>
            </a:bodyPr>
            <a:lstStyle/>
            <a:p>
              <a:pPr algn="ctr"/>
              <a:r>
                <a:rPr lang="fr-FR" sz="600" b="1">
                  <a:latin typeface="Abadi" panose="020B0604020104020204" pitchFamily="34" charset="0"/>
                </a:rPr>
                <a:t>#3</a:t>
              </a:r>
              <a:endParaRPr lang="fr-FR" sz="600" b="1" dirty="0">
                <a:latin typeface="Abadi" panose="020B0604020104020204" pitchFamily="34" charset="0"/>
              </a:endParaRPr>
            </a:p>
          </p:txBody>
        </p:sp>
      </p:grpSp>
      <p:cxnSp>
        <p:nvCxnSpPr>
          <p:cNvPr id="58" name="Connecteur droit 57">
            <a:extLst>
              <a:ext uri="{FF2B5EF4-FFF2-40B4-BE49-F238E27FC236}">
                <a16:creationId xmlns:a16="http://schemas.microsoft.com/office/drawing/2014/main" id="{D7B77692-DAFF-9535-1A28-53005358F83E}"/>
              </a:ext>
            </a:extLst>
          </p:cNvPr>
          <p:cNvCxnSpPr>
            <a:cxnSpLocks/>
          </p:cNvCxnSpPr>
          <p:nvPr/>
        </p:nvCxnSpPr>
        <p:spPr>
          <a:xfrm>
            <a:off x="5353768" y="3480411"/>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4" name="ZoneTexte 93">
            <a:extLst>
              <a:ext uri="{FF2B5EF4-FFF2-40B4-BE49-F238E27FC236}">
                <a16:creationId xmlns:a16="http://schemas.microsoft.com/office/drawing/2014/main" id="{D8C2875B-4BAA-3C52-76D6-D9472CB11FB6}"/>
              </a:ext>
            </a:extLst>
          </p:cNvPr>
          <p:cNvSpPr txBox="1"/>
          <p:nvPr/>
        </p:nvSpPr>
        <p:spPr>
          <a:xfrm>
            <a:off x="41526" y="1416964"/>
            <a:ext cx="522218" cy="205698"/>
          </a:xfrm>
          <a:prstGeom prst="rect">
            <a:avLst/>
          </a:prstGeom>
          <a:noFill/>
          <a:ln>
            <a:noFill/>
          </a:ln>
        </p:spPr>
        <p:txBody>
          <a:bodyPr wrap="square" lIns="0" tIns="0" rIns="0" bIns="0" rtlCol="0" anchor="ctr">
            <a:noAutofit/>
          </a:bodyPr>
          <a:lstStyle/>
          <a:p>
            <a:pPr algn="ctr"/>
            <a:r>
              <a:rPr lang="fr-FR" sz="600" b="1">
                <a:solidFill>
                  <a:schemeClr val="tx1">
                    <a:lumMod val="65000"/>
                    <a:lumOff val="35000"/>
                  </a:schemeClr>
                </a:solidFill>
                <a:latin typeface="Abadi" panose="020B0604020104020204" pitchFamily="34" charset="0"/>
              </a:rPr>
              <a:t>Astreintes nocturnes déclenchées</a:t>
            </a:r>
          </a:p>
        </p:txBody>
      </p:sp>
      <p:cxnSp>
        <p:nvCxnSpPr>
          <p:cNvPr id="96" name="Connecteur droit 95">
            <a:extLst>
              <a:ext uri="{FF2B5EF4-FFF2-40B4-BE49-F238E27FC236}">
                <a16:creationId xmlns:a16="http://schemas.microsoft.com/office/drawing/2014/main" id="{18830E17-B3C6-23D8-E928-0E5D428FBE33}"/>
              </a:ext>
            </a:extLst>
          </p:cNvPr>
          <p:cNvCxnSpPr>
            <a:cxnSpLocks/>
          </p:cNvCxnSpPr>
          <p:nvPr/>
        </p:nvCxnSpPr>
        <p:spPr>
          <a:xfrm>
            <a:off x="-908" y="2201553"/>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52" name="Groupe 251">
            <a:extLst>
              <a:ext uri="{FF2B5EF4-FFF2-40B4-BE49-F238E27FC236}">
                <a16:creationId xmlns:a16="http://schemas.microsoft.com/office/drawing/2014/main" id="{3FFB561A-845E-C8BC-C38A-FB7E3E7C04D0}"/>
              </a:ext>
            </a:extLst>
          </p:cNvPr>
          <p:cNvGrpSpPr/>
          <p:nvPr/>
        </p:nvGrpSpPr>
        <p:grpSpPr>
          <a:xfrm>
            <a:off x="5352249" y="1649998"/>
            <a:ext cx="5216592" cy="410589"/>
            <a:chOff x="5357941" y="530084"/>
            <a:chExt cx="5216592" cy="410589"/>
          </a:xfrm>
        </p:grpSpPr>
        <p:sp>
          <p:nvSpPr>
            <p:cNvPr id="26" name="Explosion : 8 points 25">
              <a:extLst>
                <a:ext uri="{FF2B5EF4-FFF2-40B4-BE49-F238E27FC236}">
                  <a16:creationId xmlns:a16="http://schemas.microsoft.com/office/drawing/2014/main" id="{9B54F81B-7148-CFD2-37B8-0AC3EE3C8B64}"/>
                </a:ext>
              </a:extLst>
            </p:cNvPr>
            <p:cNvSpPr/>
            <p:nvPr/>
          </p:nvSpPr>
          <p:spPr>
            <a:xfrm>
              <a:off x="5357941" y="656269"/>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2</a:t>
              </a:r>
            </a:p>
          </p:txBody>
        </p:sp>
        <p:sp>
          <p:nvSpPr>
            <p:cNvPr id="27" name="ZoneTexte 26">
              <a:extLst>
                <a:ext uri="{FF2B5EF4-FFF2-40B4-BE49-F238E27FC236}">
                  <a16:creationId xmlns:a16="http://schemas.microsoft.com/office/drawing/2014/main" id="{6D323A7F-A7C0-80D0-BAF2-BF39C438B5E6}"/>
                </a:ext>
              </a:extLst>
            </p:cNvPr>
            <p:cNvSpPr txBox="1"/>
            <p:nvPr/>
          </p:nvSpPr>
          <p:spPr>
            <a:xfrm>
              <a:off x="5514490" y="557229"/>
              <a:ext cx="1758157" cy="358037"/>
            </a:xfrm>
            <a:prstGeom prst="rect">
              <a:avLst/>
            </a:prstGeom>
            <a:noFill/>
            <a:ln>
              <a:noFill/>
            </a:ln>
          </p:spPr>
          <p:txBody>
            <a:bodyPr wrap="square" lIns="0" tIns="0" rIns="0" bIns="0" rtlCol="0" anchor="ctr">
              <a:noAutofit/>
            </a:bodyPr>
            <a:lstStyle/>
            <a:p>
              <a:r>
                <a:rPr lang="fr-FR" sz="600" b="1">
                  <a:latin typeface="Abadi" panose="020B0604020104020204" pitchFamily="34" charset="0"/>
                </a:rPr>
                <a:t>Déterminer la durée de vie des « clients inactifs » en base de données et retirer ceux qui sont « obsolètes ». </a:t>
              </a:r>
              <a:r>
                <a:rPr lang="fr-FR" sz="600" b="1" dirty="0">
                  <a:latin typeface="Abadi" panose="020B0604020104020204" pitchFamily="34" charset="0"/>
                </a:rPr>
                <a:t>La RGPD dit « 3 ans à compter de la fin de la relation commerciale » </a:t>
              </a:r>
            </a:p>
          </p:txBody>
        </p:sp>
        <p:sp>
          <p:nvSpPr>
            <p:cNvPr id="28" name="ZoneTexte 27">
              <a:extLst>
                <a:ext uri="{FF2B5EF4-FFF2-40B4-BE49-F238E27FC236}">
                  <a16:creationId xmlns:a16="http://schemas.microsoft.com/office/drawing/2014/main" id="{7DAA9FD7-08D7-F7C6-B023-881F7ADB72C5}"/>
                </a:ext>
              </a:extLst>
            </p:cNvPr>
            <p:cNvSpPr txBox="1"/>
            <p:nvPr/>
          </p:nvSpPr>
          <p:spPr>
            <a:xfrm>
              <a:off x="7319808" y="539477"/>
              <a:ext cx="1549528" cy="358037"/>
            </a:xfrm>
            <a:prstGeom prst="rect">
              <a:avLst/>
            </a:prstGeom>
            <a:noFill/>
            <a:ln>
              <a:noFill/>
            </a:ln>
          </p:spPr>
          <p:txBody>
            <a:bodyPr wrap="square" lIns="0" tIns="0" rIns="0" bIns="0" rtlCol="0" anchor="ctr">
              <a:noAutofit/>
            </a:bodyPr>
            <a:lstStyle/>
            <a:p>
              <a:r>
                <a:rPr lang="fr-FR" sz="600" b="1" dirty="0">
                  <a:latin typeface="Abadi" panose="020B0604020104020204" pitchFamily="34" charset="0"/>
                </a:rPr>
                <a:t>Pas de clients inactifs depuis plus de 3 ans dans le fichier CLIENT.</a:t>
              </a:r>
            </a:p>
          </p:txBody>
        </p:sp>
        <p:sp>
          <p:nvSpPr>
            <p:cNvPr id="39" name="ZoneTexte 38">
              <a:extLst>
                <a:ext uri="{FF2B5EF4-FFF2-40B4-BE49-F238E27FC236}">
                  <a16:creationId xmlns:a16="http://schemas.microsoft.com/office/drawing/2014/main" id="{7B261345-A5B7-8B47-DA64-B1A3ABCE23D1}"/>
                </a:ext>
              </a:extLst>
            </p:cNvPr>
            <p:cNvSpPr txBox="1"/>
            <p:nvPr/>
          </p:nvSpPr>
          <p:spPr>
            <a:xfrm>
              <a:off x="8908072" y="544599"/>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Equipe IT_CASA +</a:t>
              </a:r>
            </a:p>
            <a:p>
              <a:pPr algn="ctr"/>
              <a:r>
                <a:rPr lang="fr-FR" sz="600" b="1">
                  <a:latin typeface="Abadi" panose="020B0604020104020204" pitchFamily="34" charset="0"/>
                </a:rPr>
                <a:t>Equipe ‘Métiers’</a:t>
              </a:r>
            </a:p>
          </p:txBody>
        </p:sp>
        <p:sp>
          <p:nvSpPr>
            <p:cNvPr id="52" name="ZoneTexte 51">
              <a:extLst>
                <a:ext uri="{FF2B5EF4-FFF2-40B4-BE49-F238E27FC236}">
                  <a16:creationId xmlns:a16="http://schemas.microsoft.com/office/drawing/2014/main" id="{6C6FB8A4-6B99-DF7B-1CF1-49A116AD0BD1}"/>
                </a:ext>
              </a:extLst>
            </p:cNvPr>
            <p:cNvSpPr txBox="1"/>
            <p:nvPr/>
          </p:nvSpPr>
          <p:spPr>
            <a:xfrm>
              <a:off x="9513367" y="530084"/>
              <a:ext cx="546595"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sous 10 jours</a:t>
              </a:r>
            </a:p>
          </p:txBody>
        </p:sp>
        <p:sp>
          <p:nvSpPr>
            <p:cNvPr id="314" name="Demi-cadre 313">
              <a:extLst>
                <a:ext uri="{FF2B5EF4-FFF2-40B4-BE49-F238E27FC236}">
                  <a16:creationId xmlns:a16="http://schemas.microsoft.com/office/drawing/2014/main" id="{9BDDC13B-ABD4-93AD-4C24-C7DBACFC0F17}"/>
                </a:ext>
              </a:extLst>
            </p:cNvPr>
            <p:cNvSpPr/>
            <p:nvPr/>
          </p:nvSpPr>
          <p:spPr>
            <a:xfrm rot="8410933" flipH="1">
              <a:off x="10232114" y="574960"/>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251" name="Groupe 250">
            <a:extLst>
              <a:ext uri="{FF2B5EF4-FFF2-40B4-BE49-F238E27FC236}">
                <a16:creationId xmlns:a16="http://schemas.microsoft.com/office/drawing/2014/main" id="{73C82D36-190F-43E4-1DCC-85502AA95389}"/>
              </a:ext>
            </a:extLst>
          </p:cNvPr>
          <p:cNvGrpSpPr/>
          <p:nvPr/>
        </p:nvGrpSpPr>
        <p:grpSpPr>
          <a:xfrm>
            <a:off x="5357837" y="2030459"/>
            <a:ext cx="5216592" cy="456363"/>
            <a:chOff x="5357941" y="1000012"/>
            <a:chExt cx="5216592" cy="456363"/>
          </a:xfrm>
        </p:grpSpPr>
        <p:sp>
          <p:nvSpPr>
            <p:cNvPr id="29" name="ZoneTexte 28">
              <a:extLst>
                <a:ext uri="{FF2B5EF4-FFF2-40B4-BE49-F238E27FC236}">
                  <a16:creationId xmlns:a16="http://schemas.microsoft.com/office/drawing/2014/main" id="{A0BB4C10-426B-B140-8D40-32A5A9095AD4}"/>
                </a:ext>
              </a:extLst>
            </p:cNvPr>
            <p:cNvSpPr txBox="1"/>
            <p:nvPr/>
          </p:nvSpPr>
          <p:spPr>
            <a:xfrm>
              <a:off x="5527452" y="1000012"/>
              <a:ext cx="1758157" cy="456363"/>
            </a:xfrm>
            <a:prstGeom prst="rect">
              <a:avLst/>
            </a:prstGeom>
            <a:noFill/>
            <a:ln>
              <a:noFill/>
            </a:ln>
          </p:spPr>
          <p:txBody>
            <a:bodyPr wrap="square" lIns="0" tIns="0" rIns="0" bIns="0" rtlCol="0" anchor="ctr">
              <a:noAutofit/>
            </a:bodyPr>
            <a:lstStyle/>
            <a:p>
              <a:r>
                <a:rPr lang="fr-FR" sz="600" b="1" dirty="0">
                  <a:latin typeface="Abadi" panose="020B0604020104020204" pitchFamily="34" charset="0"/>
                </a:rPr>
                <a:t>Ne pas intégrer de données clients dont la dernière relation commerciale date de plus de 3 ans. Intégration de cette règle au référentiel des bonnes pratiques.</a:t>
              </a:r>
            </a:p>
          </p:txBody>
        </p:sp>
        <p:sp>
          <p:nvSpPr>
            <p:cNvPr id="30" name="Explosion : 8 points 29">
              <a:extLst>
                <a:ext uri="{FF2B5EF4-FFF2-40B4-BE49-F238E27FC236}">
                  <a16:creationId xmlns:a16="http://schemas.microsoft.com/office/drawing/2014/main" id="{D7938D41-285F-8131-407D-F966688E0D97}"/>
                </a:ext>
              </a:extLst>
            </p:cNvPr>
            <p:cNvSpPr/>
            <p:nvPr/>
          </p:nvSpPr>
          <p:spPr>
            <a:xfrm>
              <a:off x="5357941" y="1116445"/>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2</a:t>
              </a:r>
            </a:p>
          </p:txBody>
        </p:sp>
        <p:sp>
          <p:nvSpPr>
            <p:cNvPr id="31" name="ZoneTexte 30">
              <a:extLst>
                <a:ext uri="{FF2B5EF4-FFF2-40B4-BE49-F238E27FC236}">
                  <a16:creationId xmlns:a16="http://schemas.microsoft.com/office/drawing/2014/main" id="{22D47DBE-DAF9-ADA9-A67C-273C7597B541}"/>
                </a:ext>
              </a:extLst>
            </p:cNvPr>
            <p:cNvSpPr txBox="1"/>
            <p:nvPr/>
          </p:nvSpPr>
          <p:spPr>
            <a:xfrm>
              <a:off x="7307598" y="1043533"/>
              <a:ext cx="1549528" cy="275559"/>
            </a:xfrm>
            <a:prstGeom prst="rect">
              <a:avLst/>
            </a:prstGeom>
            <a:noFill/>
            <a:ln>
              <a:noFill/>
            </a:ln>
          </p:spPr>
          <p:txBody>
            <a:bodyPr wrap="square" lIns="0" tIns="0" rIns="0" bIns="0" rtlCol="0" anchor="ctr">
              <a:noAutofit/>
            </a:bodyPr>
            <a:lstStyle/>
            <a:p>
              <a:r>
                <a:rPr lang="fr-FR" sz="600" b="1" dirty="0">
                  <a:latin typeface="Abadi" panose="020B0604020104020204" pitchFamily="34" charset="0"/>
                </a:rPr>
                <a:t>Pas de clients inactifs depuis plus de 3 ans dans le fichier CLIENT.</a:t>
              </a:r>
            </a:p>
          </p:txBody>
        </p:sp>
        <p:sp>
          <p:nvSpPr>
            <p:cNvPr id="42" name="ZoneTexte 41">
              <a:extLst>
                <a:ext uri="{FF2B5EF4-FFF2-40B4-BE49-F238E27FC236}">
                  <a16:creationId xmlns:a16="http://schemas.microsoft.com/office/drawing/2014/main" id="{3C38EBBA-2938-574D-FC3C-DC3F0379C9EE}"/>
                </a:ext>
              </a:extLst>
            </p:cNvPr>
            <p:cNvSpPr txBox="1"/>
            <p:nvPr/>
          </p:nvSpPr>
          <p:spPr>
            <a:xfrm>
              <a:off x="8904963" y="1010700"/>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Equipe ‘Métiers’</a:t>
              </a:r>
            </a:p>
          </p:txBody>
        </p:sp>
        <p:sp>
          <p:nvSpPr>
            <p:cNvPr id="53" name="ZoneTexte 52">
              <a:extLst>
                <a:ext uri="{FF2B5EF4-FFF2-40B4-BE49-F238E27FC236}">
                  <a16:creationId xmlns:a16="http://schemas.microsoft.com/office/drawing/2014/main" id="{A45C6093-9826-19BB-4FDD-3A820F630D69}"/>
                </a:ext>
              </a:extLst>
            </p:cNvPr>
            <p:cNvSpPr txBox="1"/>
            <p:nvPr/>
          </p:nvSpPr>
          <p:spPr>
            <a:xfrm>
              <a:off x="9523720" y="1024978"/>
              <a:ext cx="536244"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sous 10 jours</a:t>
              </a:r>
            </a:p>
          </p:txBody>
        </p:sp>
        <p:sp>
          <p:nvSpPr>
            <p:cNvPr id="315" name="Demi-cadre 314">
              <a:extLst>
                <a:ext uri="{FF2B5EF4-FFF2-40B4-BE49-F238E27FC236}">
                  <a16:creationId xmlns:a16="http://schemas.microsoft.com/office/drawing/2014/main" id="{666FD6C4-4986-5A31-C52E-E7AB93A2224A}"/>
                </a:ext>
              </a:extLst>
            </p:cNvPr>
            <p:cNvSpPr/>
            <p:nvPr/>
          </p:nvSpPr>
          <p:spPr>
            <a:xfrm rot="8410933" flipH="1">
              <a:off x="10232114" y="1037546"/>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250" name="Groupe 249">
            <a:extLst>
              <a:ext uri="{FF2B5EF4-FFF2-40B4-BE49-F238E27FC236}">
                <a16:creationId xmlns:a16="http://schemas.microsoft.com/office/drawing/2014/main" id="{3B015067-3D2C-72D0-F7D6-A35DCACF7EA6}"/>
              </a:ext>
            </a:extLst>
          </p:cNvPr>
          <p:cNvGrpSpPr/>
          <p:nvPr/>
        </p:nvGrpSpPr>
        <p:grpSpPr>
          <a:xfrm>
            <a:off x="5352249" y="2433753"/>
            <a:ext cx="5217394" cy="467002"/>
            <a:chOff x="5357139" y="1487255"/>
            <a:chExt cx="5217394" cy="467002"/>
          </a:xfrm>
        </p:grpSpPr>
        <p:sp>
          <p:nvSpPr>
            <p:cNvPr id="234" name="ZoneTexte 233">
              <a:extLst>
                <a:ext uri="{FF2B5EF4-FFF2-40B4-BE49-F238E27FC236}">
                  <a16:creationId xmlns:a16="http://schemas.microsoft.com/office/drawing/2014/main" id="{CE396C75-E1E3-C2EC-1887-3A2078B223B5}"/>
                </a:ext>
              </a:extLst>
            </p:cNvPr>
            <p:cNvSpPr txBox="1"/>
            <p:nvPr/>
          </p:nvSpPr>
          <p:spPr>
            <a:xfrm>
              <a:off x="5534596" y="1500866"/>
              <a:ext cx="1758157" cy="453391"/>
            </a:xfrm>
            <a:prstGeom prst="rect">
              <a:avLst/>
            </a:prstGeom>
            <a:noFill/>
            <a:ln>
              <a:noFill/>
            </a:ln>
          </p:spPr>
          <p:txBody>
            <a:bodyPr wrap="square" lIns="0" tIns="0" rIns="0" bIns="0" rtlCol="0" anchor="ctr">
              <a:noAutofit/>
            </a:bodyPr>
            <a:lstStyle/>
            <a:p>
              <a:r>
                <a:rPr lang="fr-FR" sz="600" b="1">
                  <a:latin typeface="Abadi" panose="020B0604020104020204" pitchFamily="34" charset="0"/>
                </a:rPr>
                <a:t>Développer un moyen de nettoyage ‘au fil de l’eau’ des données clients dont la dernière relation commerciale date de plus de 3 ans</a:t>
              </a:r>
            </a:p>
          </p:txBody>
        </p:sp>
        <p:sp>
          <p:nvSpPr>
            <p:cNvPr id="236" name="Explosion : 8 points 235">
              <a:extLst>
                <a:ext uri="{FF2B5EF4-FFF2-40B4-BE49-F238E27FC236}">
                  <a16:creationId xmlns:a16="http://schemas.microsoft.com/office/drawing/2014/main" id="{CB99002D-6CA3-283A-3D64-7E10BE081A0E}"/>
                </a:ext>
              </a:extLst>
            </p:cNvPr>
            <p:cNvSpPr/>
            <p:nvPr/>
          </p:nvSpPr>
          <p:spPr>
            <a:xfrm>
              <a:off x="5357139" y="1600052"/>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2</a:t>
              </a:r>
            </a:p>
          </p:txBody>
        </p:sp>
        <p:sp>
          <p:nvSpPr>
            <p:cNvPr id="237" name="ZoneTexte 236">
              <a:extLst>
                <a:ext uri="{FF2B5EF4-FFF2-40B4-BE49-F238E27FC236}">
                  <a16:creationId xmlns:a16="http://schemas.microsoft.com/office/drawing/2014/main" id="{F25DC115-7D74-4040-334C-0BFA4FDF0640}"/>
                </a:ext>
              </a:extLst>
            </p:cNvPr>
            <p:cNvSpPr txBox="1"/>
            <p:nvPr/>
          </p:nvSpPr>
          <p:spPr>
            <a:xfrm>
              <a:off x="7316184" y="1538786"/>
              <a:ext cx="1549528" cy="275559"/>
            </a:xfrm>
            <a:prstGeom prst="rect">
              <a:avLst/>
            </a:prstGeom>
            <a:noFill/>
            <a:ln>
              <a:noFill/>
            </a:ln>
          </p:spPr>
          <p:txBody>
            <a:bodyPr wrap="square" lIns="0" tIns="0" rIns="0" bIns="0" rtlCol="0" anchor="ctr">
              <a:noAutofit/>
            </a:bodyPr>
            <a:lstStyle/>
            <a:p>
              <a:r>
                <a:rPr lang="fr-FR" sz="600" b="1" dirty="0">
                  <a:latin typeface="Abadi" panose="020B0604020104020204" pitchFamily="34" charset="0"/>
                </a:rPr>
                <a:t>Pas de clients inactifs depuis plus de 3 ans dans le fichier CLIENT.</a:t>
              </a:r>
            </a:p>
          </p:txBody>
        </p:sp>
        <p:sp>
          <p:nvSpPr>
            <p:cNvPr id="47" name="ZoneTexte 46">
              <a:extLst>
                <a:ext uri="{FF2B5EF4-FFF2-40B4-BE49-F238E27FC236}">
                  <a16:creationId xmlns:a16="http://schemas.microsoft.com/office/drawing/2014/main" id="{023117BA-27E1-102C-75FA-AD901776D7D1}"/>
                </a:ext>
              </a:extLst>
            </p:cNvPr>
            <p:cNvSpPr txBox="1"/>
            <p:nvPr/>
          </p:nvSpPr>
          <p:spPr>
            <a:xfrm>
              <a:off x="8904963" y="1492556"/>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Equipe IT_CASA +</a:t>
              </a:r>
            </a:p>
            <a:p>
              <a:pPr algn="ctr"/>
              <a:r>
                <a:rPr lang="fr-FR" sz="600" b="1">
                  <a:latin typeface="Abadi" panose="020B0604020104020204" pitchFamily="34" charset="0"/>
                </a:rPr>
                <a:t>Equipe ‘Métiers’</a:t>
              </a:r>
            </a:p>
          </p:txBody>
        </p:sp>
        <p:sp>
          <p:nvSpPr>
            <p:cNvPr id="54" name="ZoneTexte 53">
              <a:extLst>
                <a:ext uri="{FF2B5EF4-FFF2-40B4-BE49-F238E27FC236}">
                  <a16:creationId xmlns:a16="http://schemas.microsoft.com/office/drawing/2014/main" id="{028CEE36-51DE-46E3-D603-E2A649392431}"/>
                </a:ext>
              </a:extLst>
            </p:cNvPr>
            <p:cNvSpPr txBox="1"/>
            <p:nvPr/>
          </p:nvSpPr>
          <p:spPr>
            <a:xfrm>
              <a:off x="9535862" y="1487255"/>
              <a:ext cx="556443"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sous 30 jours</a:t>
              </a:r>
            </a:p>
          </p:txBody>
        </p:sp>
        <p:sp>
          <p:nvSpPr>
            <p:cNvPr id="316" name="Demi-cadre 315">
              <a:extLst>
                <a:ext uri="{FF2B5EF4-FFF2-40B4-BE49-F238E27FC236}">
                  <a16:creationId xmlns:a16="http://schemas.microsoft.com/office/drawing/2014/main" id="{6A4A1F92-2AAE-CC9D-D77A-CB9D89A19834}"/>
                </a:ext>
              </a:extLst>
            </p:cNvPr>
            <p:cNvSpPr/>
            <p:nvPr/>
          </p:nvSpPr>
          <p:spPr>
            <a:xfrm rot="8410933" flipH="1">
              <a:off x="10232114" y="1545585"/>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249" name="Groupe 248">
            <a:extLst>
              <a:ext uri="{FF2B5EF4-FFF2-40B4-BE49-F238E27FC236}">
                <a16:creationId xmlns:a16="http://schemas.microsoft.com/office/drawing/2014/main" id="{9157298A-8300-4A59-F7AE-8229BAEE99C0}"/>
              </a:ext>
            </a:extLst>
          </p:cNvPr>
          <p:cNvGrpSpPr/>
          <p:nvPr/>
        </p:nvGrpSpPr>
        <p:grpSpPr>
          <a:xfrm>
            <a:off x="5352249" y="2954105"/>
            <a:ext cx="5214530" cy="499631"/>
            <a:chOff x="5360003" y="1984062"/>
            <a:chExt cx="5214530" cy="499631"/>
          </a:xfrm>
        </p:grpSpPr>
        <p:sp>
          <p:nvSpPr>
            <p:cNvPr id="14" name="Explosion : 8 points 13">
              <a:extLst>
                <a:ext uri="{FF2B5EF4-FFF2-40B4-BE49-F238E27FC236}">
                  <a16:creationId xmlns:a16="http://schemas.microsoft.com/office/drawing/2014/main" id="{B4A77294-64E2-B85B-8F16-97798A22559B}"/>
                </a:ext>
              </a:extLst>
            </p:cNvPr>
            <p:cNvSpPr/>
            <p:nvPr/>
          </p:nvSpPr>
          <p:spPr>
            <a:xfrm>
              <a:off x="5360003" y="2105070"/>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2</a:t>
              </a:r>
            </a:p>
          </p:txBody>
        </p:sp>
        <p:sp>
          <p:nvSpPr>
            <p:cNvPr id="15" name="ZoneTexte 14">
              <a:extLst>
                <a:ext uri="{FF2B5EF4-FFF2-40B4-BE49-F238E27FC236}">
                  <a16:creationId xmlns:a16="http://schemas.microsoft.com/office/drawing/2014/main" id="{14F884C4-4941-7371-05AA-6EFB416A874E}"/>
                </a:ext>
              </a:extLst>
            </p:cNvPr>
            <p:cNvSpPr txBox="1"/>
            <p:nvPr/>
          </p:nvSpPr>
          <p:spPr>
            <a:xfrm>
              <a:off x="5527452" y="1984062"/>
              <a:ext cx="1758157" cy="499631"/>
            </a:xfrm>
            <a:prstGeom prst="rect">
              <a:avLst/>
            </a:prstGeom>
            <a:noFill/>
            <a:ln>
              <a:noFill/>
            </a:ln>
          </p:spPr>
          <p:txBody>
            <a:bodyPr wrap="square" lIns="0" tIns="0" rIns="0" bIns="0" rtlCol="0" anchor="ctr">
              <a:noAutofit/>
            </a:bodyPr>
            <a:lstStyle/>
            <a:p>
              <a:r>
                <a:rPr lang="fr-FR" sz="600" b="1">
                  <a:latin typeface="Abadi" panose="020B0604020104020204" pitchFamily="34" charset="0"/>
                </a:rPr>
                <a:t>Information des équipes de développements informatiques et d’exploitation au moins un mois avant l’intégration d’une quantité de données faisant augmenter la taille des fichiers de plus de 5% en une fois. Modification du RACI</a:t>
              </a:r>
            </a:p>
          </p:txBody>
        </p:sp>
        <p:sp>
          <p:nvSpPr>
            <p:cNvPr id="238" name="ZoneTexte 237">
              <a:extLst>
                <a:ext uri="{FF2B5EF4-FFF2-40B4-BE49-F238E27FC236}">
                  <a16:creationId xmlns:a16="http://schemas.microsoft.com/office/drawing/2014/main" id="{C2625ED7-795B-CA4C-A88C-3A7D57CCDC23}"/>
                </a:ext>
              </a:extLst>
            </p:cNvPr>
            <p:cNvSpPr txBox="1"/>
            <p:nvPr/>
          </p:nvSpPr>
          <p:spPr>
            <a:xfrm>
              <a:off x="7316184" y="2028255"/>
              <a:ext cx="1549528" cy="275559"/>
            </a:xfrm>
            <a:prstGeom prst="rect">
              <a:avLst/>
            </a:prstGeom>
            <a:noFill/>
            <a:ln>
              <a:noFill/>
            </a:ln>
          </p:spPr>
          <p:txBody>
            <a:bodyPr wrap="square" lIns="0" tIns="0" rIns="0" bIns="0" rtlCol="0" anchor="ctr">
              <a:noAutofit/>
            </a:bodyPr>
            <a:lstStyle/>
            <a:p>
              <a:r>
                <a:rPr lang="fr-FR" sz="600" b="1">
                  <a:latin typeface="Abadi" panose="020B0604020104020204" pitchFamily="34" charset="0"/>
                </a:rPr>
                <a:t>Pas de dégradation inattendue des perfomances des applications informatiques</a:t>
              </a:r>
            </a:p>
          </p:txBody>
        </p:sp>
        <p:sp>
          <p:nvSpPr>
            <p:cNvPr id="48" name="ZoneTexte 47">
              <a:extLst>
                <a:ext uri="{FF2B5EF4-FFF2-40B4-BE49-F238E27FC236}">
                  <a16:creationId xmlns:a16="http://schemas.microsoft.com/office/drawing/2014/main" id="{96381658-DB52-44B2-1591-B34C77D22711}"/>
                </a:ext>
              </a:extLst>
            </p:cNvPr>
            <p:cNvSpPr txBox="1"/>
            <p:nvPr/>
          </p:nvSpPr>
          <p:spPr>
            <a:xfrm>
              <a:off x="8891471" y="1984062"/>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PMO DCCP</a:t>
              </a:r>
            </a:p>
          </p:txBody>
        </p:sp>
        <p:sp>
          <p:nvSpPr>
            <p:cNvPr id="55" name="ZoneTexte 54">
              <a:extLst>
                <a:ext uri="{FF2B5EF4-FFF2-40B4-BE49-F238E27FC236}">
                  <a16:creationId xmlns:a16="http://schemas.microsoft.com/office/drawing/2014/main" id="{3D31B185-06B7-BD71-472C-C6C82F56817C}"/>
                </a:ext>
              </a:extLst>
            </p:cNvPr>
            <p:cNvSpPr txBox="1"/>
            <p:nvPr/>
          </p:nvSpPr>
          <p:spPr>
            <a:xfrm>
              <a:off x="9535862" y="2003516"/>
              <a:ext cx="556443"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sous 5 jours</a:t>
              </a:r>
            </a:p>
          </p:txBody>
        </p:sp>
        <p:sp>
          <p:nvSpPr>
            <p:cNvPr id="317" name="Demi-cadre 316">
              <a:extLst>
                <a:ext uri="{FF2B5EF4-FFF2-40B4-BE49-F238E27FC236}">
                  <a16:creationId xmlns:a16="http://schemas.microsoft.com/office/drawing/2014/main" id="{A4313620-3827-23AB-84A2-2FA3D40B0E69}"/>
                </a:ext>
              </a:extLst>
            </p:cNvPr>
            <p:cNvSpPr/>
            <p:nvPr/>
          </p:nvSpPr>
          <p:spPr>
            <a:xfrm rot="8410933" flipH="1">
              <a:off x="10232114" y="2043253"/>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248" name="Groupe 247">
            <a:extLst>
              <a:ext uri="{FF2B5EF4-FFF2-40B4-BE49-F238E27FC236}">
                <a16:creationId xmlns:a16="http://schemas.microsoft.com/office/drawing/2014/main" id="{9FE221CC-4848-8ECD-E451-65763F0BC54A}"/>
              </a:ext>
            </a:extLst>
          </p:cNvPr>
          <p:cNvGrpSpPr/>
          <p:nvPr/>
        </p:nvGrpSpPr>
        <p:grpSpPr>
          <a:xfrm>
            <a:off x="5352249" y="3507090"/>
            <a:ext cx="5210277" cy="416763"/>
            <a:chOff x="5364256" y="2528263"/>
            <a:chExt cx="5210277" cy="416763"/>
          </a:xfrm>
        </p:grpSpPr>
        <p:sp>
          <p:nvSpPr>
            <p:cNvPr id="18" name="Explosion : 8 points 17">
              <a:extLst>
                <a:ext uri="{FF2B5EF4-FFF2-40B4-BE49-F238E27FC236}">
                  <a16:creationId xmlns:a16="http://schemas.microsoft.com/office/drawing/2014/main" id="{A7A41EF1-DCA6-DD00-6509-E17C00DB9A30}"/>
                </a:ext>
              </a:extLst>
            </p:cNvPr>
            <p:cNvSpPr/>
            <p:nvPr/>
          </p:nvSpPr>
          <p:spPr>
            <a:xfrm>
              <a:off x="5364256" y="2644286"/>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2</a:t>
              </a:r>
            </a:p>
          </p:txBody>
        </p:sp>
        <p:sp>
          <p:nvSpPr>
            <p:cNvPr id="20" name="ZoneTexte 19">
              <a:extLst>
                <a:ext uri="{FF2B5EF4-FFF2-40B4-BE49-F238E27FC236}">
                  <a16:creationId xmlns:a16="http://schemas.microsoft.com/office/drawing/2014/main" id="{3D042E5F-5D29-45B3-F383-7366FFEA3CA3}"/>
                </a:ext>
              </a:extLst>
            </p:cNvPr>
            <p:cNvSpPr txBox="1"/>
            <p:nvPr/>
          </p:nvSpPr>
          <p:spPr>
            <a:xfrm>
              <a:off x="5528411" y="2557704"/>
              <a:ext cx="1758157" cy="358037"/>
            </a:xfrm>
            <a:prstGeom prst="rect">
              <a:avLst/>
            </a:prstGeom>
            <a:noFill/>
            <a:ln>
              <a:noFill/>
            </a:ln>
          </p:spPr>
          <p:txBody>
            <a:bodyPr wrap="square" lIns="0" tIns="0" rIns="0" bIns="0" rtlCol="0" anchor="ctr">
              <a:noAutofit/>
            </a:bodyPr>
            <a:lstStyle/>
            <a:p>
              <a:r>
                <a:rPr lang="fr-FR" sz="600" b="1">
                  <a:latin typeface="Abadi" panose="020B0604020104020204" pitchFamily="34" charset="0"/>
                </a:rPr>
                <a:t>Test de performance obligatoire avant l’intégration d’une quantité de données faisant augmenter la taille des fichiers de plus de 5% en une fois. Ajout d’une étape dans le ‘workflow’ des équipes du Domaine Chaînes Comptables et Paiement (DCCP)</a:t>
              </a:r>
            </a:p>
          </p:txBody>
        </p:sp>
        <p:sp>
          <p:nvSpPr>
            <p:cNvPr id="239" name="ZoneTexte 238">
              <a:extLst>
                <a:ext uri="{FF2B5EF4-FFF2-40B4-BE49-F238E27FC236}">
                  <a16:creationId xmlns:a16="http://schemas.microsoft.com/office/drawing/2014/main" id="{2BDC884F-307E-387A-DD41-91877832F3B2}"/>
                </a:ext>
              </a:extLst>
            </p:cNvPr>
            <p:cNvSpPr txBox="1"/>
            <p:nvPr/>
          </p:nvSpPr>
          <p:spPr>
            <a:xfrm>
              <a:off x="7325363" y="2581473"/>
              <a:ext cx="1549528" cy="275559"/>
            </a:xfrm>
            <a:prstGeom prst="rect">
              <a:avLst/>
            </a:prstGeom>
            <a:noFill/>
            <a:ln>
              <a:noFill/>
            </a:ln>
          </p:spPr>
          <p:txBody>
            <a:bodyPr wrap="square" lIns="0" tIns="0" rIns="0" bIns="0" rtlCol="0" anchor="ctr">
              <a:noAutofit/>
            </a:bodyPr>
            <a:lstStyle/>
            <a:p>
              <a:r>
                <a:rPr lang="fr-FR" sz="600" b="1">
                  <a:latin typeface="Abadi" panose="020B0604020104020204" pitchFamily="34" charset="0"/>
                </a:rPr>
                <a:t>Pas de dégradation inattendue des perfomances des applications informatiques</a:t>
              </a:r>
            </a:p>
          </p:txBody>
        </p:sp>
        <p:sp>
          <p:nvSpPr>
            <p:cNvPr id="49" name="ZoneTexte 48">
              <a:extLst>
                <a:ext uri="{FF2B5EF4-FFF2-40B4-BE49-F238E27FC236}">
                  <a16:creationId xmlns:a16="http://schemas.microsoft.com/office/drawing/2014/main" id="{C29CE78C-FD27-1111-9BD1-C614095F8E45}"/>
                </a:ext>
              </a:extLst>
            </p:cNvPr>
            <p:cNvSpPr txBox="1"/>
            <p:nvPr/>
          </p:nvSpPr>
          <p:spPr>
            <a:xfrm>
              <a:off x="8917015" y="2548952"/>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Product Owner</a:t>
              </a:r>
            </a:p>
            <a:p>
              <a:pPr algn="ctr"/>
              <a:r>
                <a:rPr lang="fr-FR" sz="600" b="1">
                  <a:latin typeface="Abadi" panose="020B0604020104020204" pitchFamily="34" charset="0"/>
                </a:rPr>
                <a:t>DCCP</a:t>
              </a:r>
            </a:p>
          </p:txBody>
        </p:sp>
        <p:sp>
          <p:nvSpPr>
            <p:cNvPr id="56" name="ZoneTexte 55">
              <a:extLst>
                <a:ext uri="{FF2B5EF4-FFF2-40B4-BE49-F238E27FC236}">
                  <a16:creationId xmlns:a16="http://schemas.microsoft.com/office/drawing/2014/main" id="{CF67B979-0A42-81EA-AC69-C00FB2C747E7}"/>
                </a:ext>
              </a:extLst>
            </p:cNvPr>
            <p:cNvSpPr txBox="1"/>
            <p:nvPr/>
          </p:nvSpPr>
          <p:spPr>
            <a:xfrm>
              <a:off x="9530743" y="2528263"/>
              <a:ext cx="556443"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sous 5 jours</a:t>
              </a:r>
            </a:p>
          </p:txBody>
        </p:sp>
        <p:sp>
          <p:nvSpPr>
            <p:cNvPr id="318" name="Demi-cadre 317">
              <a:extLst>
                <a:ext uri="{FF2B5EF4-FFF2-40B4-BE49-F238E27FC236}">
                  <a16:creationId xmlns:a16="http://schemas.microsoft.com/office/drawing/2014/main" id="{DABD1990-5C18-DCF5-F85E-7C02F528E5E4}"/>
                </a:ext>
              </a:extLst>
            </p:cNvPr>
            <p:cNvSpPr/>
            <p:nvPr/>
          </p:nvSpPr>
          <p:spPr>
            <a:xfrm rot="8410933" flipH="1">
              <a:off x="10232114" y="2579948"/>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245" name="Groupe 244">
            <a:extLst>
              <a:ext uri="{FF2B5EF4-FFF2-40B4-BE49-F238E27FC236}">
                <a16:creationId xmlns:a16="http://schemas.microsoft.com/office/drawing/2014/main" id="{C9C0E2AE-3A04-3B53-1260-B74F60722DA3}"/>
              </a:ext>
            </a:extLst>
          </p:cNvPr>
          <p:cNvGrpSpPr/>
          <p:nvPr/>
        </p:nvGrpSpPr>
        <p:grpSpPr>
          <a:xfrm>
            <a:off x="5353504" y="854695"/>
            <a:ext cx="5218428" cy="476864"/>
            <a:chOff x="5356105" y="2997521"/>
            <a:chExt cx="5218428" cy="476864"/>
          </a:xfrm>
        </p:grpSpPr>
        <p:sp>
          <p:nvSpPr>
            <p:cNvPr id="57" name="Explosion : 8 points 56">
              <a:extLst>
                <a:ext uri="{FF2B5EF4-FFF2-40B4-BE49-F238E27FC236}">
                  <a16:creationId xmlns:a16="http://schemas.microsoft.com/office/drawing/2014/main" id="{7BA2E5B1-272F-1BC4-4E36-9F1EE6DC20E1}"/>
                </a:ext>
              </a:extLst>
            </p:cNvPr>
            <p:cNvSpPr/>
            <p:nvPr/>
          </p:nvSpPr>
          <p:spPr>
            <a:xfrm>
              <a:off x="5356105" y="3141271"/>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1</a:t>
              </a:r>
            </a:p>
          </p:txBody>
        </p:sp>
        <p:sp>
          <p:nvSpPr>
            <p:cNvPr id="59" name="ZoneTexte 58">
              <a:extLst>
                <a:ext uri="{FF2B5EF4-FFF2-40B4-BE49-F238E27FC236}">
                  <a16:creationId xmlns:a16="http://schemas.microsoft.com/office/drawing/2014/main" id="{9CFE392C-9438-422C-D16E-4CDC3815D18B}"/>
                </a:ext>
              </a:extLst>
            </p:cNvPr>
            <p:cNvSpPr txBox="1"/>
            <p:nvPr/>
          </p:nvSpPr>
          <p:spPr>
            <a:xfrm>
              <a:off x="5527452" y="2997521"/>
              <a:ext cx="1738355" cy="476864"/>
            </a:xfrm>
            <a:prstGeom prst="rect">
              <a:avLst/>
            </a:prstGeom>
            <a:noFill/>
            <a:ln>
              <a:noFill/>
            </a:ln>
          </p:spPr>
          <p:txBody>
            <a:bodyPr wrap="square" lIns="0" tIns="0" rIns="0" bIns="0" rtlCol="0" anchor="ctr">
              <a:noAutofit/>
            </a:bodyPr>
            <a:lstStyle/>
            <a:p>
              <a:r>
                <a:rPr lang="fr-FR" sz="600" b="1">
                  <a:latin typeface="Abadi" panose="020B0604020104020204" pitchFamily="34" charset="0"/>
                </a:rPr>
                <a:t>Création d’un environnement PREPROD_2 qui sert provisoirement à exécuter en journée le traitement GATHER en attendant la fin de sa modification.</a:t>
              </a:r>
            </a:p>
            <a:p>
              <a:r>
                <a:rPr lang="fr-FR" sz="600" b="1">
                  <a:latin typeface="Abadi" panose="020B0604020104020204" pitchFamily="34" charset="0"/>
                </a:rPr>
                <a:t>Réaffection provisoire d’une personne pour exécuter le traitement GATHER en journée</a:t>
              </a:r>
            </a:p>
          </p:txBody>
        </p:sp>
        <p:sp>
          <p:nvSpPr>
            <p:cNvPr id="60" name="ZoneTexte 59">
              <a:extLst>
                <a:ext uri="{FF2B5EF4-FFF2-40B4-BE49-F238E27FC236}">
                  <a16:creationId xmlns:a16="http://schemas.microsoft.com/office/drawing/2014/main" id="{4F1A92C8-CB72-3916-84F4-623C5C7E207C}"/>
                </a:ext>
              </a:extLst>
            </p:cNvPr>
            <p:cNvSpPr txBox="1"/>
            <p:nvPr/>
          </p:nvSpPr>
          <p:spPr>
            <a:xfrm>
              <a:off x="7311019" y="3024730"/>
              <a:ext cx="1528040" cy="435644"/>
            </a:xfrm>
            <a:prstGeom prst="rect">
              <a:avLst/>
            </a:prstGeom>
            <a:noFill/>
            <a:ln>
              <a:noFill/>
            </a:ln>
          </p:spPr>
          <p:txBody>
            <a:bodyPr wrap="square" lIns="0" tIns="0" rIns="0" bIns="0" rtlCol="0" anchor="ctr">
              <a:noAutofit/>
            </a:bodyPr>
            <a:lstStyle/>
            <a:p>
              <a:r>
                <a:rPr lang="fr-FR" sz="600" b="1">
                  <a:latin typeface="Abadi" panose="020B0604020104020204" pitchFamily="34" charset="0"/>
                </a:rPr>
                <a:t>L’astreinte de nuit n’est plus sollicitée pour ce problème.</a:t>
              </a:r>
            </a:p>
            <a:p>
              <a:r>
                <a:rPr lang="fr-FR" sz="600" b="1">
                  <a:latin typeface="Abadi" panose="020B0604020104020204" pitchFamily="34" charset="0"/>
                </a:rPr>
                <a:t>L’équipe récupère son environnement PREPROD pour travailler</a:t>
              </a:r>
            </a:p>
          </p:txBody>
        </p:sp>
        <p:sp>
          <p:nvSpPr>
            <p:cNvPr id="61" name="ZoneTexte 60">
              <a:extLst>
                <a:ext uri="{FF2B5EF4-FFF2-40B4-BE49-F238E27FC236}">
                  <a16:creationId xmlns:a16="http://schemas.microsoft.com/office/drawing/2014/main" id="{67BEB421-B908-20D0-2D67-355FE6B8100A}"/>
                </a:ext>
              </a:extLst>
            </p:cNvPr>
            <p:cNvSpPr txBox="1"/>
            <p:nvPr/>
          </p:nvSpPr>
          <p:spPr>
            <a:xfrm>
              <a:off x="8904494" y="3032627"/>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Chef d’équipe IT_CASA</a:t>
              </a:r>
            </a:p>
          </p:txBody>
        </p:sp>
        <p:sp>
          <p:nvSpPr>
            <p:cNvPr id="62" name="ZoneTexte 61">
              <a:extLst>
                <a:ext uri="{FF2B5EF4-FFF2-40B4-BE49-F238E27FC236}">
                  <a16:creationId xmlns:a16="http://schemas.microsoft.com/office/drawing/2014/main" id="{94511C9C-2775-FE4D-E2E8-C3D543870139}"/>
                </a:ext>
              </a:extLst>
            </p:cNvPr>
            <p:cNvSpPr txBox="1"/>
            <p:nvPr/>
          </p:nvSpPr>
          <p:spPr>
            <a:xfrm>
              <a:off x="9525939" y="3009248"/>
              <a:ext cx="556443"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à livraison de GATHER modifié</a:t>
              </a:r>
            </a:p>
          </p:txBody>
        </p:sp>
        <p:sp>
          <p:nvSpPr>
            <p:cNvPr id="319" name="Demi-cadre 318">
              <a:extLst>
                <a:ext uri="{FF2B5EF4-FFF2-40B4-BE49-F238E27FC236}">
                  <a16:creationId xmlns:a16="http://schemas.microsoft.com/office/drawing/2014/main" id="{02E65F32-269B-A419-80C8-87E436DC683A}"/>
                </a:ext>
              </a:extLst>
            </p:cNvPr>
            <p:cNvSpPr/>
            <p:nvPr/>
          </p:nvSpPr>
          <p:spPr>
            <a:xfrm rot="8410933" flipH="1">
              <a:off x="10232114" y="3081397"/>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244" name="Groupe 243">
            <a:extLst>
              <a:ext uri="{FF2B5EF4-FFF2-40B4-BE49-F238E27FC236}">
                <a16:creationId xmlns:a16="http://schemas.microsoft.com/office/drawing/2014/main" id="{D19865E3-661A-2CAD-B96C-80BBC6DE21C0}"/>
              </a:ext>
            </a:extLst>
          </p:cNvPr>
          <p:cNvGrpSpPr/>
          <p:nvPr/>
        </p:nvGrpSpPr>
        <p:grpSpPr>
          <a:xfrm>
            <a:off x="5352249" y="467469"/>
            <a:ext cx="5217394" cy="409068"/>
            <a:chOff x="5357139" y="3514785"/>
            <a:chExt cx="5217394" cy="409068"/>
          </a:xfrm>
        </p:grpSpPr>
        <p:sp>
          <p:nvSpPr>
            <p:cNvPr id="16" name="Explosion : 8 points 15">
              <a:extLst>
                <a:ext uri="{FF2B5EF4-FFF2-40B4-BE49-F238E27FC236}">
                  <a16:creationId xmlns:a16="http://schemas.microsoft.com/office/drawing/2014/main" id="{9AD84050-C53A-97AD-3DE5-9F30294130F1}"/>
                </a:ext>
              </a:extLst>
            </p:cNvPr>
            <p:cNvSpPr/>
            <p:nvPr/>
          </p:nvSpPr>
          <p:spPr>
            <a:xfrm>
              <a:off x="5357139" y="3630692"/>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1</a:t>
              </a:r>
            </a:p>
          </p:txBody>
        </p:sp>
        <p:sp>
          <p:nvSpPr>
            <p:cNvPr id="22" name="ZoneTexte 21">
              <a:extLst>
                <a:ext uri="{FF2B5EF4-FFF2-40B4-BE49-F238E27FC236}">
                  <a16:creationId xmlns:a16="http://schemas.microsoft.com/office/drawing/2014/main" id="{1916B966-8C39-199D-AF0D-60C096A3B2E2}"/>
                </a:ext>
              </a:extLst>
            </p:cNvPr>
            <p:cNvSpPr txBox="1"/>
            <p:nvPr/>
          </p:nvSpPr>
          <p:spPr>
            <a:xfrm>
              <a:off x="5534596" y="3565816"/>
              <a:ext cx="1738355" cy="358037"/>
            </a:xfrm>
            <a:prstGeom prst="rect">
              <a:avLst/>
            </a:prstGeom>
            <a:noFill/>
            <a:ln>
              <a:noFill/>
            </a:ln>
          </p:spPr>
          <p:txBody>
            <a:bodyPr wrap="square" lIns="0" tIns="0" rIns="0" bIns="0" rtlCol="0" anchor="ctr">
              <a:noAutofit/>
            </a:bodyPr>
            <a:lstStyle/>
            <a:p>
              <a:r>
                <a:rPr lang="fr-FR" sz="600" b="1">
                  <a:latin typeface="Abadi" panose="020B0604020104020204" pitchFamily="34" charset="0"/>
                </a:rPr>
                <a:t>Modification du programme GATHER afin qu’il se serve du fichier JOUR comme fichier maître de ses traitements à la place du fichier CLIENT</a:t>
              </a:r>
            </a:p>
          </p:txBody>
        </p:sp>
        <p:sp>
          <p:nvSpPr>
            <p:cNvPr id="24" name="ZoneTexte 23">
              <a:extLst>
                <a:ext uri="{FF2B5EF4-FFF2-40B4-BE49-F238E27FC236}">
                  <a16:creationId xmlns:a16="http://schemas.microsoft.com/office/drawing/2014/main" id="{738E1034-57DF-E6F7-AE95-335B1992F537}"/>
                </a:ext>
              </a:extLst>
            </p:cNvPr>
            <p:cNvSpPr txBox="1"/>
            <p:nvPr/>
          </p:nvSpPr>
          <p:spPr>
            <a:xfrm>
              <a:off x="7307598" y="3547765"/>
              <a:ext cx="1549528" cy="358037"/>
            </a:xfrm>
            <a:prstGeom prst="rect">
              <a:avLst/>
            </a:prstGeom>
            <a:noFill/>
            <a:ln>
              <a:noFill/>
            </a:ln>
          </p:spPr>
          <p:txBody>
            <a:bodyPr wrap="square" lIns="0" tIns="0" rIns="0" bIns="0" rtlCol="0" anchor="ctr">
              <a:noAutofit/>
            </a:bodyPr>
            <a:lstStyle/>
            <a:p>
              <a:r>
                <a:rPr lang="fr-FR" sz="600" b="1">
                  <a:latin typeface="Abadi" panose="020B0604020104020204" pitchFamily="34" charset="0"/>
                </a:rPr>
                <a:t>Passer de 7h20 (26400 secondes) à 60 secondes la durée de traitement du programme GATHER (version GATHER_2)</a:t>
              </a:r>
            </a:p>
          </p:txBody>
        </p:sp>
        <p:sp>
          <p:nvSpPr>
            <p:cNvPr id="50" name="ZoneTexte 49">
              <a:extLst>
                <a:ext uri="{FF2B5EF4-FFF2-40B4-BE49-F238E27FC236}">
                  <a16:creationId xmlns:a16="http://schemas.microsoft.com/office/drawing/2014/main" id="{C723D1DE-A39F-6E85-A3FB-28DF136BA439}"/>
                </a:ext>
              </a:extLst>
            </p:cNvPr>
            <p:cNvSpPr txBox="1"/>
            <p:nvPr/>
          </p:nvSpPr>
          <p:spPr>
            <a:xfrm>
              <a:off x="8891471" y="3523236"/>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Equipe IT_CASA +</a:t>
              </a:r>
            </a:p>
            <a:p>
              <a:pPr algn="ctr"/>
              <a:r>
                <a:rPr lang="fr-FR" sz="600" b="1">
                  <a:latin typeface="Abadi" panose="020B0604020104020204" pitchFamily="34" charset="0"/>
                </a:rPr>
                <a:t>Equipe ‘Métiers’</a:t>
              </a:r>
            </a:p>
          </p:txBody>
        </p:sp>
        <p:sp>
          <p:nvSpPr>
            <p:cNvPr id="51" name="ZoneTexte 50">
              <a:extLst>
                <a:ext uri="{FF2B5EF4-FFF2-40B4-BE49-F238E27FC236}">
                  <a16:creationId xmlns:a16="http://schemas.microsoft.com/office/drawing/2014/main" id="{7F8CBD55-DC08-A991-B643-E30541E36FEE}"/>
                </a:ext>
              </a:extLst>
            </p:cNvPr>
            <p:cNvSpPr txBox="1"/>
            <p:nvPr/>
          </p:nvSpPr>
          <p:spPr>
            <a:xfrm>
              <a:off x="9519496" y="3514785"/>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sous 10 jours</a:t>
              </a:r>
            </a:p>
          </p:txBody>
        </p:sp>
        <p:sp>
          <p:nvSpPr>
            <p:cNvPr id="320" name="Demi-cadre 319">
              <a:extLst>
                <a:ext uri="{FF2B5EF4-FFF2-40B4-BE49-F238E27FC236}">
                  <a16:creationId xmlns:a16="http://schemas.microsoft.com/office/drawing/2014/main" id="{7A4E5315-EAD4-0E8A-564E-451A7241C55A}"/>
                </a:ext>
              </a:extLst>
            </p:cNvPr>
            <p:cNvSpPr/>
            <p:nvPr/>
          </p:nvSpPr>
          <p:spPr>
            <a:xfrm rot="8410933" flipH="1">
              <a:off x="10232114" y="3538888"/>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sp>
        <p:nvSpPr>
          <p:cNvPr id="321" name="ZoneTexte 320">
            <a:extLst>
              <a:ext uri="{FF2B5EF4-FFF2-40B4-BE49-F238E27FC236}">
                <a16:creationId xmlns:a16="http://schemas.microsoft.com/office/drawing/2014/main" id="{A3E86008-BEAD-7B74-9F79-19EC5EA5EA48}"/>
              </a:ext>
            </a:extLst>
          </p:cNvPr>
          <p:cNvSpPr txBox="1"/>
          <p:nvPr/>
        </p:nvSpPr>
        <p:spPr>
          <a:xfrm>
            <a:off x="5392536" y="5609375"/>
            <a:ext cx="5179396" cy="1770861"/>
          </a:xfrm>
          <a:prstGeom prst="rect">
            <a:avLst/>
          </a:prstGeom>
          <a:noFill/>
          <a:ln>
            <a:noFill/>
          </a:ln>
        </p:spPr>
        <p:txBody>
          <a:bodyPr wrap="square" lIns="0" tIns="0" rIns="0" bIns="0" rtlCol="0" anchor="ctr">
            <a:noAutofit/>
          </a:bodyPr>
          <a:lstStyle/>
          <a:p>
            <a:r>
              <a:rPr lang="fr-FR" sz="800" b="1">
                <a:latin typeface="Abadi" panose="020B0604020104020204" pitchFamily="34" charset="0"/>
              </a:rPr>
              <a:t>Identifier l’état de l’art en informatique et y former chaque personne amenée à concevoir et à développer une application. Par exemple :</a:t>
            </a:r>
          </a:p>
          <a:p>
            <a:pPr marL="171450" indent="-171450">
              <a:buFont typeface="Wingdings" panose="05000000000000000000" pitchFamily="2" charset="2"/>
              <a:buChar char="Ø"/>
            </a:pPr>
            <a:r>
              <a:rPr lang="fr-FR" sz="800" b="1">
                <a:latin typeface="Abadi" panose="020B0604020104020204" pitchFamily="34" charset="0"/>
              </a:rPr>
              <a:t>Le fichier maître d’une application est celui qui contient la donnée finale à traiter et non le fichier qui enrichit cette donnée.</a:t>
            </a:r>
          </a:p>
          <a:p>
            <a:pPr marL="171450" indent="-171450">
              <a:buFont typeface="Wingdings" panose="05000000000000000000" pitchFamily="2" charset="2"/>
              <a:buChar char="Ø"/>
            </a:pPr>
            <a:r>
              <a:rPr lang="fr-FR" sz="800" b="1">
                <a:latin typeface="Abadi" panose="020B0604020104020204" pitchFamily="34" charset="0"/>
              </a:rPr>
              <a:t>Avant d’insérer des données, il est nécessaire de déterminer des critères de qualité et de pertinence qui permettront de n’intégrer que des données complètes et utiles dans la base de données cible.</a:t>
            </a:r>
          </a:p>
          <a:p>
            <a:pPr marL="171450" indent="-171450">
              <a:buFont typeface="Wingdings" panose="05000000000000000000" pitchFamily="2" charset="2"/>
              <a:buChar char="Ø"/>
            </a:pPr>
            <a:r>
              <a:rPr lang="fr-FR" sz="800" b="1">
                <a:latin typeface="Abadi" panose="020B0604020104020204" pitchFamily="34" charset="0"/>
              </a:rPr>
              <a:t>La RGPD, c’est l’affaire de TOUS!</a:t>
            </a:r>
          </a:p>
          <a:p>
            <a:pPr marL="171450" indent="-171450">
              <a:buFont typeface="Wingdings" panose="05000000000000000000" pitchFamily="2" charset="2"/>
              <a:buChar char="Ø"/>
            </a:pPr>
            <a:endParaRPr lang="fr-FR" sz="800" b="1">
              <a:latin typeface="Abadi" panose="020B0604020104020204" pitchFamily="34" charset="0"/>
            </a:endParaRPr>
          </a:p>
          <a:p>
            <a:r>
              <a:rPr lang="fr-FR" sz="800" b="1">
                <a:latin typeface="Abadi" panose="020B0604020104020204" pitchFamily="34" charset="0"/>
              </a:rPr>
              <a:t>Mesurer la qualité de vie au travail (QVT) permet de trouver de bons problèmes à résoudre, car :</a:t>
            </a:r>
          </a:p>
          <a:p>
            <a:pPr marL="171450" indent="-171450">
              <a:buFont typeface="Wingdings" panose="05000000000000000000" pitchFamily="2" charset="2"/>
              <a:buChar char="Ø"/>
            </a:pPr>
            <a:r>
              <a:rPr lang="fr-FR" sz="800" b="1">
                <a:latin typeface="Abadi" panose="020B0604020104020204" pitchFamily="34" charset="0"/>
              </a:rPr>
              <a:t>La QVT nous renseigne sur la qualité des relations interpersonnelles, </a:t>
            </a:r>
          </a:p>
          <a:p>
            <a:pPr marL="171450" indent="-171450">
              <a:buFont typeface="Wingdings" panose="05000000000000000000" pitchFamily="2" charset="2"/>
              <a:buChar char="Ø"/>
            </a:pPr>
            <a:r>
              <a:rPr lang="fr-FR" sz="800" b="1">
                <a:latin typeface="Abadi" panose="020B0604020104020204" pitchFamily="34" charset="0"/>
              </a:rPr>
              <a:t>La QVT nous renseigne sur la qualité et la quantité des moyens mis à disposition des personnes, </a:t>
            </a:r>
          </a:p>
          <a:p>
            <a:pPr marL="171450" indent="-171450">
              <a:buFont typeface="Wingdings" panose="05000000000000000000" pitchFamily="2" charset="2"/>
              <a:buChar char="Ø"/>
            </a:pPr>
            <a:r>
              <a:rPr lang="fr-FR" sz="800" b="1">
                <a:latin typeface="Abadi" panose="020B0604020104020204" pitchFamily="34" charset="0"/>
              </a:rPr>
              <a:t>La QVT nous renseigne sur le sens des missions et activités que nous donnons à ces mêmes personnes.</a:t>
            </a:r>
          </a:p>
          <a:p>
            <a:endParaRPr lang="fr-FR" sz="800" b="1">
              <a:latin typeface="Abadi" panose="020B0604020104020204" pitchFamily="34" charset="0"/>
            </a:endParaRPr>
          </a:p>
        </p:txBody>
      </p:sp>
      <p:cxnSp>
        <p:nvCxnSpPr>
          <p:cNvPr id="322" name="Connecteur droit 321">
            <a:extLst>
              <a:ext uri="{FF2B5EF4-FFF2-40B4-BE49-F238E27FC236}">
                <a16:creationId xmlns:a16="http://schemas.microsoft.com/office/drawing/2014/main" id="{6B14F40B-FD1B-3F8F-11A6-1F6440678B7B}"/>
              </a:ext>
            </a:extLst>
          </p:cNvPr>
          <p:cNvCxnSpPr>
            <a:cxnSpLocks/>
          </p:cNvCxnSpPr>
          <p:nvPr/>
        </p:nvCxnSpPr>
        <p:spPr>
          <a:xfrm>
            <a:off x="2065181" y="473825"/>
            <a:ext cx="0" cy="1656000"/>
          </a:xfrm>
          <a:prstGeom prst="line">
            <a:avLst/>
          </a:prstGeom>
        </p:spPr>
        <p:style>
          <a:lnRef idx="1">
            <a:schemeClr val="accent1"/>
          </a:lnRef>
          <a:fillRef idx="0">
            <a:schemeClr val="accent1"/>
          </a:fillRef>
          <a:effectRef idx="0">
            <a:schemeClr val="accent1"/>
          </a:effectRef>
          <a:fontRef idx="minor">
            <a:schemeClr val="tx1"/>
          </a:fontRef>
        </p:style>
      </p:cxnSp>
      <p:grpSp>
        <p:nvGrpSpPr>
          <p:cNvPr id="362" name="Groupe 361">
            <a:extLst>
              <a:ext uri="{FF2B5EF4-FFF2-40B4-BE49-F238E27FC236}">
                <a16:creationId xmlns:a16="http://schemas.microsoft.com/office/drawing/2014/main" id="{DC2A4641-ECEF-D81F-8D16-C8A54EAB42F7}"/>
              </a:ext>
            </a:extLst>
          </p:cNvPr>
          <p:cNvGrpSpPr/>
          <p:nvPr/>
        </p:nvGrpSpPr>
        <p:grpSpPr>
          <a:xfrm>
            <a:off x="5344648" y="3968850"/>
            <a:ext cx="5347164" cy="1467171"/>
            <a:chOff x="5344648" y="3968850"/>
            <a:chExt cx="5347164" cy="1467171"/>
          </a:xfrm>
        </p:grpSpPr>
        <p:sp>
          <p:nvSpPr>
            <p:cNvPr id="9" name="ZoneTexte 8">
              <a:extLst>
                <a:ext uri="{FF2B5EF4-FFF2-40B4-BE49-F238E27FC236}">
                  <a16:creationId xmlns:a16="http://schemas.microsoft.com/office/drawing/2014/main" id="{0BCD3AA9-DF1C-59DA-7E4A-BE9C8F49FAB5}"/>
                </a:ext>
              </a:extLst>
            </p:cNvPr>
            <p:cNvSpPr txBox="1"/>
            <p:nvPr/>
          </p:nvSpPr>
          <p:spPr>
            <a:xfrm>
              <a:off x="5382506" y="3981240"/>
              <a:ext cx="786342" cy="184666"/>
            </a:xfrm>
            <a:prstGeom prst="rect">
              <a:avLst/>
            </a:prstGeom>
            <a:noFill/>
          </p:spPr>
          <p:txBody>
            <a:bodyPr wrap="square" lIns="0" tIns="0" rIns="0" bIns="0" rtlCol="0">
              <a:spAutoFit/>
            </a:bodyPr>
            <a:lstStyle/>
            <a:p>
              <a:r>
                <a:rPr lang="fr-FR" sz="1200" b="1" dirty="0">
                  <a:solidFill>
                    <a:srgbClr val="0070C0"/>
                  </a:solidFill>
                </a:rPr>
                <a:t>Résultats</a:t>
              </a:r>
            </a:p>
          </p:txBody>
        </p:sp>
        <p:cxnSp>
          <p:nvCxnSpPr>
            <p:cNvPr id="10" name="Connecteur droit 9">
              <a:extLst>
                <a:ext uri="{FF2B5EF4-FFF2-40B4-BE49-F238E27FC236}">
                  <a16:creationId xmlns:a16="http://schemas.microsoft.com/office/drawing/2014/main" id="{6A2FD957-BCEE-464B-A49E-C062B8B38079}"/>
                </a:ext>
              </a:extLst>
            </p:cNvPr>
            <p:cNvCxnSpPr>
              <a:cxnSpLocks/>
            </p:cNvCxnSpPr>
            <p:nvPr/>
          </p:nvCxnSpPr>
          <p:spPr>
            <a:xfrm>
              <a:off x="5345902" y="5436021"/>
              <a:ext cx="534591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E2812BAE-A503-C13F-8F2A-9259FE2C2DB9}"/>
                </a:ext>
              </a:extLst>
            </p:cNvPr>
            <p:cNvCxnSpPr>
              <a:cxnSpLocks/>
            </p:cNvCxnSpPr>
            <p:nvPr/>
          </p:nvCxnSpPr>
          <p:spPr>
            <a:xfrm>
              <a:off x="5344648" y="3968850"/>
              <a:ext cx="534591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78" name="ZoneTexte 77">
              <a:extLst>
                <a:ext uri="{FF2B5EF4-FFF2-40B4-BE49-F238E27FC236}">
                  <a16:creationId xmlns:a16="http://schemas.microsoft.com/office/drawing/2014/main" id="{14829A99-DBC5-69C3-3CA3-6B02C1F61320}"/>
                </a:ext>
              </a:extLst>
            </p:cNvPr>
            <p:cNvSpPr txBox="1"/>
            <p:nvPr/>
          </p:nvSpPr>
          <p:spPr>
            <a:xfrm>
              <a:off x="5498678" y="5179378"/>
              <a:ext cx="721516" cy="205698"/>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Astreintes nocturnes déclenchées</a:t>
              </a:r>
            </a:p>
          </p:txBody>
        </p:sp>
        <p:grpSp>
          <p:nvGrpSpPr>
            <p:cNvPr id="87" name="Groupe 86">
              <a:extLst>
                <a:ext uri="{FF2B5EF4-FFF2-40B4-BE49-F238E27FC236}">
                  <a16:creationId xmlns:a16="http://schemas.microsoft.com/office/drawing/2014/main" id="{2CFC2E8A-B9B2-12FB-C1BA-146141B5BB70}"/>
                </a:ext>
              </a:extLst>
            </p:cNvPr>
            <p:cNvGrpSpPr/>
            <p:nvPr/>
          </p:nvGrpSpPr>
          <p:grpSpPr>
            <a:xfrm>
              <a:off x="5417918" y="4193309"/>
              <a:ext cx="1138575" cy="1012465"/>
              <a:chOff x="5417918" y="4193309"/>
              <a:chExt cx="1138575" cy="1012465"/>
            </a:xfrm>
          </p:grpSpPr>
          <p:grpSp>
            <p:nvGrpSpPr>
              <p:cNvPr id="85" name="Groupe 84">
                <a:extLst>
                  <a:ext uri="{FF2B5EF4-FFF2-40B4-BE49-F238E27FC236}">
                    <a16:creationId xmlns:a16="http://schemas.microsoft.com/office/drawing/2014/main" id="{95FBE7FE-5660-1E02-30D6-3F344BE496BF}"/>
                  </a:ext>
                </a:extLst>
              </p:cNvPr>
              <p:cNvGrpSpPr/>
              <p:nvPr/>
            </p:nvGrpSpPr>
            <p:grpSpPr>
              <a:xfrm>
                <a:off x="5417918" y="4193309"/>
                <a:ext cx="1053240" cy="882672"/>
                <a:chOff x="5417918" y="4193309"/>
                <a:chExt cx="1053240" cy="882672"/>
              </a:xfrm>
            </p:grpSpPr>
            <p:grpSp>
              <p:nvGrpSpPr>
                <p:cNvPr id="84" name="Groupe 83">
                  <a:extLst>
                    <a:ext uri="{FF2B5EF4-FFF2-40B4-BE49-F238E27FC236}">
                      <a16:creationId xmlns:a16="http://schemas.microsoft.com/office/drawing/2014/main" id="{FD12265B-1D42-9316-04B9-599E5E82A849}"/>
                    </a:ext>
                  </a:extLst>
                </p:cNvPr>
                <p:cNvGrpSpPr/>
                <p:nvPr/>
              </p:nvGrpSpPr>
              <p:grpSpPr>
                <a:xfrm>
                  <a:off x="5417918" y="4193309"/>
                  <a:ext cx="1053240" cy="882672"/>
                  <a:chOff x="5417918" y="4193309"/>
                  <a:chExt cx="1053240" cy="882672"/>
                </a:xfrm>
              </p:grpSpPr>
              <p:grpSp>
                <p:nvGrpSpPr>
                  <p:cNvPr id="63" name="Groupe 62">
                    <a:extLst>
                      <a:ext uri="{FF2B5EF4-FFF2-40B4-BE49-F238E27FC236}">
                        <a16:creationId xmlns:a16="http://schemas.microsoft.com/office/drawing/2014/main" id="{32422E67-A19E-975B-DD74-6C654B12D1A5}"/>
                      </a:ext>
                    </a:extLst>
                  </p:cNvPr>
                  <p:cNvGrpSpPr/>
                  <p:nvPr/>
                </p:nvGrpSpPr>
                <p:grpSpPr>
                  <a:xfrm>
                    <a:off x="5417918" y="4193309"/>
                    <a:ext cx="1053240" cy="882672"/>
                    <a:chOff x="92094" y="539477"/>
                    <a:chExt cx="679761" cy="882672"/>
                  </a:xfrm>
                </p:grpSpPr>
                <p:sp>
                  <p:nvSpPr>
                    <p:cNvPr id="64" name="Rectangle 63">
                      <a:extLst>
                        <a:ext uri="{FF2B5EF4-FFF2-40B4-BE49-F238E27FC236}">
                          <a16:creationId xmlns:a16="http://schemas.microsoft.com/office/drawing/2014/main" id="{C3F777BC-1D98-0E10-C615-6729599AECF1}"/>
                        </a:ext>
                      </a:extLst>
                    </p:cNvPr>
                    <p:cNvSpPr/>
                    <p:nvPr/>
                  </p:nvSpPr>
                  <p:spPr>
                    <a:xfrm>
                      <a:off x="92094" y="558053"/>
                      <a:ext cx="667938" cy="864096"/>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65" name="Rectangle 64">
                      <a:extLst>
                        <a:ext uri="{FF2B5EF4-FFF2-40B4-BE49-F238E27FC236}">
                          <a16:creationId xmlns:a16="http://schemas.microsoft.com/office/drawing/2014/main" id="{34664BFC-167D-0C3A-8D0A-F18EAAC9D28E}"/>
                        </a:ext>
                      </a:extLst>
                    </p:cNvPr>
                    <p:cNvSpPr/>
                    <p:nvPr/>
                  </p:nvSpPr>
                  <p:spPr>
                    <a:xfrm>
                      <a:off x="111743" y="539477"/>
                      <a:ext cx="660112" cy="86409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grpSp>
              <p:grpSp>
                <p:nvGrpSpPr>
                  <p:cNvPr id="68" name="Groupe 67">
                    <a:extLst>
                      <a:ext uri="{FF2B5EF4-FFF2-40B4-BE49-F238E27FC236}">
                        <a16:creationId xmlns:a16="http://schemas.microsoft.com/office/drawing/2014/main" id="{03BEFA5F-6C4E-054D-1801-74E559AF88A2}"/>
                      </a:ext>
                    </a:extLst>
                  </p:cNvPr>
                  <p:cNvGrpSpPr/>
                  <p:nvPr/>
                </p:nvGrpSpPr>
                <p:grpSpPr>
                  <a:xfrm>
                    <a:off x="5553749" y="4332554"/>
                    <a:ext cx="160180" cy="724851"/>
                    <a:chOff x="149221" y="619397"/>
                    <a:chExt cx="103380" cy="724851"/>
                  </a:xfrm>
                </p:grpSpPr>
                <p:sp>
                  <p:nvSpPr>
                    <p:cNvPr id="69" name="Rectangle 68">
                      <a:extLst>
                        <a:ext uri="{FF2B5EF4-FFF2-40B4-BE49-F238E27FC236}">
                          <a16:creationId xmlns:a16="http://schemas.microsoft.com/office/drawing/2014/main" id="{42A1815D-B6CA-8B0A-7BFC-5047B1747AD0}"/>
                        </a:ext>
                      </a:extLst>
                    </p:cNvPr>
                    <p:cNvSpPr/>
                    <p:nvPr/>
                  </p:nvSpPr>
                  <p:spPr>
                    <a:xfrm>
                      <a:off x="149221" y="1164248"/>
                      <a:ext cx="103380" cy="180000"/>
                    </a:xfrm>
                    <a:prstGeom prst="rect">
                      <a:avLst/>
                    </a:prstGeom>
                    <a:solidFill>
                      <a:srgbClr val="FF0000"/>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70" name="Rectangle 69">
                      <a:extLst>
                        <a:ext uri="{FF2B5EF4-FFF2-40B4-BE49-F238E27FC236}">
                          <a16:creationId xmlns:a16="http://schemas.microsoft.com/office/drawing/2014/main" id="{EBCF098B-FCBC-B40C-4228-FF3626A818E7}"/>
                        </a:ext>
                      </a:extLst>
                    </p:cNvPr>
                    <p:cNvSpPr/>
                    <p:nvPr/>
                  </p:nvSpPr>
                  <p:spPr>
                    <a:xfrm>
                      <a:off x="149221" y="982631"/>
                      <a:ext cx="103380" cy="180000"/>
                    </a:xfrm>
                    <a:prstGeom prst="rect">
                      <a:avLst/>
                    </a:prstGeom>
                    <a:solidFill>
                      <a:srgbClr val="FF0000"/>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72" name="Rectangle 71">
                      <a:extLst>
                        <a:ext uri="{FF2B5EF4-FFF2-40B4-BE49-F238E27FC236}">
                          <a16:creationId xmlns:a16="http://schemas.microsoft.com/office/drawing/2014/main" id="{574C9B20-862B-A94C-D933-4484A28A2BE4}"/>
                        </a:ext>
                      </a:extLst>
                    </p:cNvPr>
                    <p:cNvSpPr/>
                    <p:nvPr/>
                  </p:nvSpPr>
                  <p:spPr>
                    <a:xfrm>
                      <a:off x="149221" y="801014"/>
                      <a:ext cx="103380" cy="180000"/>
                    </a:xfrm>
                    <a:prstGeom prst="rect">
                      <a:avLst/>
                    </a:prstGeom>
                    <a:solidFill>
                      <a:srgbClr val="FF0000"/>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rgbClr val="0070C0"/>
                        </a:solidFill>
                      </a:endParaRPr>
                    </a:p>
                  </p:txBody>
                </p:sp>
                <p:sp>
                  <p:nvSpPr>
                    <p:cNvPr id="73" name="Rectangle 72">
                      <a:extLst>
                        <a:ext uri="{FF2B5EF4-FFF2-40B4-BE49-F238E27FC236}">
                          <a16:creationId xmlns:a16="http://schemas.microsoft.com/office/drawing/2014/main" id="{891478C9-CCC9-8486-89A1-8409270942EE}"/>
                        </a:ext>
                      </a:extLst>
                    </p:cNvPr>
                    <p:cNvSpPr/>
                    <p:nvPr/>
                  </p:nvSpPr>
                  <p:spPr>
                    <a:xfrm>
                      <a:off x="149221" y="619397"/>
                      <a:ext cx="103380" cy="180000"/>
                    </a:xfrm>
                    <a:prstGeom prst="rect">
                      <a:avLst/>
                    </a:prstGeom>
                    <a:solidFill>
                      <a:srgbClr val="FF0000"/>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a:solidFill>
                            <a:schemeClr val="bg1"/>
                          </a:solidFill>
                        </a:rPr>
                        <a:t>4</a:t>
                      </a:r>
                    </a:p>
                  </p:txBody>
                </p:sp>
              </p:grpSp>
            </p:grpSp>
            <p:grpSp>
              <p:nvGrpSpPr>
                <p:cNvPr id="82" name="Groupe 81">
                  <a:extLst>
                    <a:ext uri="{FF2B5EF4-FFF2-40B4-BE49-F238E27FC236}">
                      <a16:creationId xmlns:a16="http://schemas.microsoft.com/office/drawing/2014/main" id="{70B6D4B8-50A4-D9A3-81D3-317D4B940FFC}"/>
                    </a:ext>
                  </a:extLst>
                </p:cNvPr>
                <p:cNvGrpSpPr/>
                <p:nvPr/>
              </p:nvGrpSpPr>
              <p:grpSpPr>
                <a:xfrm>
                  <a:off x="5758874" y="4868617"/>
                  <a:ext cx="546986" cy="180000"/>
                  <a:chOff x="5758874" y="4868617"/>
                  <a:chExt cx="546986" cy="180000"/>
                </a:xfrm>
              </p:grpSpPr>
              <p:sp>
                <p:nvSpPr>
                  <p:cNvPr id="75" name="Rectangle 74">
                    <a:extLst>
                      <a:ext uri="{FF2B5EF4-FFF2-40B4-BE49-F238E27FC236}">
                        <a16:creationId xmlns:a16="http://schemas.microsoft.com/office/drawing/2014/main" id="{7DD1517A-0FC4-5F0A-D47E-06FB2E37135A}"/>
                      </a:ext>
                    </a:extLst>
                  </p:cNvPr>
                  <p:cNvSpPr/>
                  <p:nvPr/>
                </p:nvSpPr>
                <p:spPr>
                  <a:xfrm>
                    <a:off x="5758874" y="4868617"/>
                    <a:ext cx="142708" cy="180000"/>
                  </a:xfrm>
                  <a:prstGeom prst="rect">
                    <a:avLst/>
                  </a:prstGeom>
                  <a:solidFill>
                    <a:schemeClr val="bg1"/>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a:solidFill>
                          <a:srgbClr val="00B050"/>
                        </a:solidFill>
                      </a:rPr>
                      <a:t>0</a:t>
                    </a:r>
                  </a:p>
                </p:txBody>
              </p:sp>
              <p:sp>
                <p:nvSpPr>
                  <p:cNvPr id="79" name="Rectangle 78">
                    <a:extLst>
                      <a:ext uri="{FF2B5EF4-FFF2-40B4-BE49-F238E27FC236}">
                        <a16:creationId xmlns:a16="http://schemas.microsoft.com/office/drawing/2014/main" id="{6689B16F-9C95-D8C9-99C7-BAD28452F7DB}"/>
                      </a:ext>
                    </a:extLst>
                  </p:cNvPr>
                  <p:cNvSpPr/>
                  <p:nvPr/>
                </p:nvSpPr>
                <p:spPr>
                  <a:xfrm>
                    <a:off x="5893633" y="4868617"/>
                    <a:ext cx="142708" cy="180000"/>
                  </a:xfrm>
                  <a:prstGeom prst="rect">
                    <a:avLst/>
                  </a:prstGeom>
                  <a:solidFill>
                    <a:schemeClr val="bg1"/>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a:solidFill>
                          <a:srgbClr val="00B050"/>
                        </a:solidFill>
                      </a:rPr>
                      <a:t>0</a:t>
                    </a:r>
                  </a:p>
                </p:txBody>
              </p:sp>
              <p:sp>
                <p:nvSpPr>
                  <p:cNvPr id="80" name="Rectangle 79">
                    <a:extLst>
                      <a:ext uri="{FF2B5EF4-FFF2-40B4-BE49-F238E27FC236}">
                        <a16:creationId xmlns:a16="http://schemas.microsoft.com/office/drawing/2014/main" id="{1F93DDCA-46E0-9E7F-3D76-8EE9DED98B14}"/>
                      </a:ext>
                    </a:extLst>
                  </p:cNvPr>
                  <p:cNvSpPr/>
                  <p:nvPr/>
                </p:nvSpPr>
                <p:spPr>
                  <a:xfrm>
                    <a:off x="6028392" y="4868617"/>
                    <a:ext cx="142708" cy="180000"/>
                  </a:xfrm>
                  <a:prstGeom prst="rect">
                    <a:avLst/>
                  </a:prstGeom>
                  <a:solidFill>
                    <a:schemeClr val="bg1"/>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a:solidFill>
                          <a:srgbClr val="00B050"/>
                        </a:solidFill>
                      </a:rPr>
                      <a:t>0</a:t>
                    </a:r>
                  </a:p>
                </p:txBody>
              </p:sp>
              <p:sp>
                <p:nvSpPr>
                  <p:cNvPr id="81" name="Rectangle 80">
                    <a:extLst>
                      <a:ext uri="{FF2B5EF4-FFF2-40B4-BE49-F238E27FC236}">
                        <a16:creationId xmlns:a16="http://schemas.microsoft.com/office/drawing/2014/main" id="{F506AF21-61DD-67F2-F104-1474635CE2A3}"/>
                      </a:ext>
                    </a:extLst>
                  </p:cNvPr>
                  <p:cNvSpPr/>
                  <p:nvPr/>
                </p:nvSpPr>
                <p:spPr>
                  <a:xfrm>
                    <a:off x="6163152" y="4868617"/>
                    <a:ext cx="142708" cy="180000"/>
                  </a:xfrm>
                  <a:prstGeom prst="rect">
                    <a:avLst/>
                  </a:prstGeom>
                  <a:solidFill>
                    <a:schemeClr val="bg1"/>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a:solidFill>
                          <a:srgbClr val="00B050"/>
                        </a:solidFill>
                      </a:rPr>
                      <a:t>0</a:t>
                    </a:r>
                  </a:p>
                </p:txBody>
              </p:sp>
            </p:grpSp>
          </p:grpSp>
          <p:sp>
            <p:nvSpPr>
              <p:cNvPr id="86" name="ZoneTexte 85">
                <a:extLst>
                  <a:ext uri="{FF2B5EF4-FFF2-40B4-BE49-F238E27FC236}">
                    <a16:creationId xmlns:a16="http://schemas.microsoft.com/office/drawing/2014/main" id="{8608DBED-4BF2-4D62-B0A0-DA8A3F393936}"/>
                  </a:ext>
                </a:extLst>
              </p:cNvPr>
              <p:cNvSpPr txBox="1"/>
              <p:nvPr/>
            </p:nvSpPr>
            <p:spPr>
              <a:xfrm>
                <a:off x="5590531" y="5065672"/>
                <a:ext cx="965962" cy="140102"/>
              </a:xfrm>
              <a:prstGeom prst="rect">
                <a:avLst/>
              </a:prstGeom>
              <a:noFill/>
              <a:ln>
                <a:noFill/>
              </a:ln>
            </p:spPr>
            <p:txBody>
              <a:bodyPr wrap="square" lIns="0" tIns="0" rIns="0" bIns="0" rtlCol="0" anchor="ctr">
                <a:noAutofit/>
              </a:bodyPr>
              <a:lstStyle/>
              <a:p>
                <a:r>
                  <a:rPr lang="fr-FR" sz="600" b="1">
                    <a:latin typeface="Abadi" panose="020B0604020104020204" pitchFamily="34" charset="0"/>
                  </a:rPr>
                  <a:t>S1     S2</a:t>
                </a:r>
                <a:r>
                  <a:rPr lang="fr-FR" sz="700" b="1">
                    <a:latin typeface="Abadi" panose="020B0604020104020204" pitchFamily="34" charset="0"/>
                  </a:rPr>
                  <a:t>  </a:t>
                </a:r>
                <a:r>
                  <a:rPr lang="fr-FR" sz="600" b="1">
                    <a:latin typeface="Abadi" panose="020B0604020104020204" pitchFamily="34" charset="0"/>
                  </a:rPr>
                  <a:t>S3</a:t>
                </a:r>
                <a:r>
                  <a:rPr lang="fr-FR" sz="700" b="1">
                    <a:latin typeface="Abadi" panose="020B0604020104020204" pitchFamily="34" charset="0"/>
                  </a:rPr>
                  <a:t>  </a:t>
                </a:r>
                <a:r>
                  <a:rPr lang="fr-FR" sz="600" b="1">
                    <a:latin typeface="Abadi" panose="020B0604020104020204" pitchFamily="34" charset="0"/>
                  </a:rPr>
                  <a:t>S4  S5  S6</a:t>
                </a:r>
              </a:p>
            </p:txBody>
          </p:sp>
        </p:grpSp>
        <p:grpSp>
          <p:nvGrpSpPr>
            <p:cNvPr id="195" name="Groupe 194">
              <a:extLst>
                <a:ext uri="{FF2B5EF4-FFF2-40B4-BE49-F238E27FC236}">
                  <a16:creationId xmlns:a16="http://schemas.microsoft.com/office/drawing/2014/main" id="{5E03F3F9-069D-02AB-E280-8406C748837A}"/>
                </a:ext>
              </a:extLst>
            </p:cNvPr>
            <p:cNvGrpSpPr/>
            <p:nvPr/>
          </p:nvGrpSpPr>
          <p:grpSpPr>
            <a:xfrm>
              <a:off x="6855935" y="4081775"/>
              <a:ext cx="899708" cy="1303301"/>
              <a:chOff x="6855935" y="4081775"/>
              <a:chExt cx="899708" cy="1303301"/>
            </a:xfrm>
          </p:grpSpPr>
          <p:grpSp>
            <p:nvGrpSpPr>
              <p:cNvPr id="90" name="Groupe 89">
                <a:extLst>
                  <a:ext uri="{FF2B5EF4-FFF2-40B4-BE49-F238E27FC236}">
                    <a16:creationId xmlns:a16="http://schemas.microsoft.com/office/drawing/2014/main" id="{C8F99D50-0B2F-E015-9C43-7C450586AD3F}"/>
                  </a:ext>
                </a:extLst>
              </p:cNvPr>
              <p:cNvGrpSpPr/>
              <p:nvPr/>
            </p:nvGrpSpPr>
            <p:grpSpPr>
              <a:xfrm>
                <a:off x="6855935" y="4191313"/>
                <a:ext cx="857497" cy="884648"/>
                <a:chOff x="6642050" y="4191313"/>
                <a:chExt cx="857497" cy="884648"/>
              </a:xfrm>
            </p:grpSpPr>
            <p:sp>
              <p:nvSpPr>
                <p:cNvPr id="88" name="Rectangle 87">
                  <a:extLst>
                    <a:ext uri="{FF2B5EF4-FFF2-40B4-BE49-F238E27FC236}">
                      <a16:creationId xmlns:a16="http://schemas.microsoft.com/office/drawing/2014/main" id="{E206C0B3-5BC4-939E-848A-5C0A6515EFEC}"/>
                    </a:ext>
                  </a:extLst>
                </p:cNvPr>
                <p:cNvSpPr/>
                <p:nvPr/>
              </p:nvSpPr>
              <p:spPr>
                <a:xfrm>
                  <a:off x="6642050" y="4211885"/>
                  <a:ext cx="833652" cy="864076"/>
                </a:xfrm>
                <a:prstGeom prst="rect">
                  <a:avLst/>
                </a:prstGeom>
                <a:ln>
                  <a:solidFill>
                    <a:schemeClr val="tx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p>
              </p:txBody>
            </p:sp>
            <p:sp>
              <p:nvSpPr>
                <p:cNvPr id="89" name="Rectangle 88">
                  <a:extLst>
                    <a:ext uri="{FF2B5EF4-FFF2-40B4-BE49-F238E27FC236}">
                      <a16:creationId xmlns:a16="http://schemas.microsoft.com/office/drawing/2014/main" id="{32770092-59D3-CD8E-943E-9781BF093F47}"/>
                    </a:ext>
                  </a:extLst>
                </p:cNvPr>
                <p:cNvSpPr/>
                <p:nvPr/>
              </p:nvSpPr>
              <p:spPr>
                <a:xfrm>
                  <a:off x="6665895" y="4191313"/>
                  <a:ext cx="833652" cy="864076"/>
                </a:xfrm>
                <a:prstGeom prst="rect">
                  <a:avLst/>
                </a:prstGeom>
                <a:solidFill>
                  <a:schemeClr val="bg1"/>
                </a:solidFill>
                <a:ln>
                  <a:solidFill>
                    <a:schemeClr val="bg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97" name="ZoneTexte 96">
                <a:extLst>
                  <a:ext uri="{FF2B5EF4-FFF2-40B4-BE49-F238E27FC236}">
                    <a16:creationId xmlns:a16="http://schemas.microsoft.com/office/drawing/2014/main" id="{E0F3B5D1-D435-356E-39DE-834BD084FA40}"/>
                  </a:ext>
                </a:extLst>
              </p:cNvPr>
              <p:cNvSpPr txBox="1"/>
              <p:nvPr/>
            </p:nvSpPr>
            <p:spPr>
              <a:xfrm>
                <a:off x="6887985" y="5179378"/>
                <a:ext cx="721516" cy="205698"/>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Durée du traitement</a:t>
                </a:r>
              </a:p>
              <a:p>
                <a:pPr algn="ctr"/>
                <a:r>
                  <a:rPr lang="fr-FR" sz="600" b="1">
                    <a:latin typeface="Abadi" panose="020B0604020104020204" pitchFamily="34" charset="0"/>
                  </a:rPr>
                  <a:t>GATHER (secondes)</a:t>
                </a:r>
              </a:p>
            </p:txBody>
          </p:sp>
          <p:sp>
            <p:nvSpPr>
              <p:cNvPr id="98" name="ZoneTexte 97">
                <a:extLst>
                  <a:ext uri="{FF2B5EF4-FFF2-40B4-BE49-F238E27FC236}">
                    <a16:creationId xmlns:a16="http://schemas.microsoft.com/office/drawing/2014/main" id="{66477D71-692F-E04F-8BF8-70DFAB33095F}"/>
                  </a:ext>
                </a:extLst>
              </p:cNvPr>
              <p:cNvSpPr txBox="1"/>
              <p:nvPr/>
            </p:nvSpPr>
            <p:spPr>
              <a:xfrm>
                <a:off x="6952296" y="5080815"/>
                <a:ext cx="803347" cy="140102"/>
              </a:xfrm>
              <a:prstGeom prst="rect">
                <a:avLst/>
              </a:prstGeom>
              <a:noFill/>
              <a:ln>
                <a:noFill/>
              </a:ln>
            </p:spPr>
            <p:txBody>
              <a:bodyPr wrap="square" lIns="0" tIns="0" rIns="0" bIns="0" rtlCol="0" anchor="ctr">
                <a:noAutofit/>
              </a:bodyPr>
              <a:lstStyle/>
              <a:p>
                <a:r>
                  <a:rPr lang="fr-FR" sz="600" b="1">
                    <a:latin typeface="Abadi" panose="020B0604020104020204" pitchFamily="34" charset="0"/>
                  </a:rPr>
                  <a:t>S1     S2</a:t>
                </a:r>
                <a:r>
                  <a:rPr lang="fr-FR" sz="700" b="1">
                    <a:latin typeface="Abadi" panose="020B0604020104020204" pitchFamily="34" charset="0"/>
                  </a:rPr>
                  <a:t>  </a:t>
                </a:r>
                <a:r>
                  <a:rPr lang="fr-FR" sz="600" b="1">
                    <a:latin typeface="Abadi" panose="020B0604020104020204" pitchFamily="34" charset="0"/>
                  </a:rPr>
                  <a:t>S3</a:t>
                </a:r>
                <a:r>
                  <a:rPr lang="fr-FR" sz="700" b="1">
                    <a:latin typeface="Abadi" panose="020B0604020104020204" pitchFamily="34" charset="0"/>
                  </a:rPr>
                  <a:t>  </a:t>
                </a:r>
                <a:r>
                  <a:rPr lang="fr-FR" sz="600" b="1">
                    <a:latin typeface="Abadi" panose="020B0604020104020204" pitchFamily="34" charset="0"/>
                  </a:rPr>
                  <a:t>S4  S5</a:t>
                </a:r>
              </a:p>
            </p:txBody>
          </p:sp>
          <p:grpSp>
            <p:nvGrpSpPr>
              <p:cNvPr id="168" name="Groupe 167">
                <a:extLst>
                  <a:ext uri="{FF2B5EF4-FFF2-40B4-BE49-F238E27FC236}">
                    <a16:creationId xmlns:a16="http://schemas.microsoft.com/office/drawing/2014/main" id="{072AF7AD-407D-A622-B689-6E8E0F94D634}"/>
                  </a:ext>
                </a:extLst>
              </p:cNvPr>
              <p:cNvGrpSpPr/>
              <p:nvPr/>
            </p:nvGrpSpPr>
            <p:grpSpPr>
              <a:xfrm>
                <a:off x="6939360" y="4245113"/>
                <a:ext cx="108000" cy="810276"/>
                <a:chOff x="6725475" y="4245113"/>
                <a:chExt cx="352934" cy="810276"/>
              </a:xfrm>
            </p:grpSpPr>
            <p:sp>
              <p:nvSpPr>
                <p:cNvPr id="99" name="Rectangle 98">
                  <a:extLst>
                    <a:ext uri="{FF2B5EF4-FFF2-40B4-BE49-F238E27FC236}">
                      <a16:creationId xmlns:a16="http://schemas.microsoft.com/office/drawing/2014/main" id="{6C0D91F6-DB0E-5C6E-84B2-A481B438B0E8}"/>
                    </a:ext>
                  </a:extLst>
                </p:cNvPr>
                <p:cNvSpPr/>
                <p:nvPr/>
              </p:nvSpPr>
              <p:spPr>
                <a:xfrm>
                  <a:off x="6725475" y="4245113"/>
                  <a:ext cx="352934" cy="810276"/>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2" name="Connecteur droit 101">
                  <a:extLst>
                    <a:ext uri="{FF2B5EF4-FFF2-40B4-BE49-F238E27FC236}">
                      <a16:creationId xmlns:a16="http://schemas.microsoft.com/office/drawing/2014/main" id="{D931689E-47A3-5748-0303-9B51261FEBE9}"/>
                    </a:ext>
                  </a:extLst>
                </p:cNvPr>
                <p:cNvCxnSpPr>
                  <a:cxnSpLocks/>
                </p:cNvCxnSpPr>
                <p:nvPr/>
              </p:nvCxnSpPr>
              <p:spPr>
                <a:xfrm>
                  <a:off x="6725475" y="5055389"/>
                  <a:ext cx="352934"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169" name="Connecteur droit 168">
                <a:extLst>
                  <a:ext uri="{FF2B5EF4-FFF2-40B4-BE49-F238E27FC236}">
                    <a16:creationId xmlns:a16="http://schemas.microsoft.com/office/drawing/2014/main" id="{9BA896BF-9976-6B55-7BBF-89FCA8CAB9E5}"/>
                  </a:ext>
                </a:extLst>
              </p:cNvPr>
              <p:cNvCxnSpPr>
                <a:cxnSpLocks/>
              </p:cNvCxnSpPr>
              <p:nvPr/>
            </p:nvCxnSpPr>
            <p:spPr>
              <a:xfrm>
                <a:off x="7542162" y="5055389"/>
                <a:ext cx="1080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70" name="Rectangle 169">
                <a:extLst>
                  <a:ext uri="{FF2B5EF4-FFF2-40B4-BE49-F238E27FC236}">
                    <a16:creationId xmlns:a16="http://schemas.microsoft.com/office/drawing/2014/main" id="{5F2E6733-9470-4E97-7D80-2EC8EFE4D3E4}"/>
                  </a:ext>
                </a:extLst>
              </p:cNvPr>
              <p:cNvSpPr/>
              <p:nvPr/>
            </p:nvSpPr>
            <p:spPr>
              <a:xfrm>
                <a:off x="7510189" y="4885395"/>
                <a:ext cx="212426" cy="180000"/>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00B050"/>
                    </a:solidFill>
                  </a:rPr>
                  <a:t>52 s</a:t>
                </a:r>
              </a:p>
            </p:txBody>
          </p:sp>
          <p:sp>
            <p:nvSpPr>
              <p:cNvPr id="171" name="Rectangle 170">
                <a:extLst>
                  <a:ext uri="{FF2B5EF4-FFF2-40B4-BE49-F238E27FC236}">
                    <a16:creationId xmlns:a16="http://schemas.microsoft.com/office/drawing/2014/main" id="{7726B00F-A92D-B205-F4ED-2E4C5E39FF56}"/>
                  </a:ext>
                </a:extLst>
              </p:cNvPr>
              <p:cNvSpPr/>
              <p:nvPr/>
            </p:nvSpPr>
            <p:spPr>
              <a:xfrm>
                <a:off x="6883436" y="4081775"/>
                <a:ext cx="234008" cy="180000"/>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FF0000"/>
                    </a:solidFill>
                  </a:rPr>
                  <a:t>26 400</a:t>
                </a:r>
              </a:p>
            </p:txBody>
          </p:sp>
          <p:grpSp>
            <p:nvGrpSpPr>
              <p:cNvPr id="174" name="Groupe 173">
                <a:extLst>
                  <a:ext uri="{FF2B5EF4-FFF2-40B4-BE49-F238E27FC236}">
                    <a16:creationId xmlns:a16="http://schemas.microsoft.com/office/drawing/2014/main" id="{B13F2C97-3F0C-DDF0-B5C8-A19483480725}"/>
                  </a:ext>
                </a:extLst>
              </p:cNvPr>
              <p:cNvGrpSpPr/>
              <p:nvPr/>
            </p:nvGrpSpPr>
            <p:grpSpPr>
              <a:xfrm>
                <a:off x="7134728" y="4299389"/>
                <a:ext cx="108553" cy="756000"/>
                <a:chOff x="6723668" y="4299389"/>
                <a:chExt cx="354741" cy="756000"/>
              </a:xfrm>
            </p:grpSpPr>
            <p:sp>
              <p:nvSpPr>
                <p:cNvPr id="175" name="Rectangle 174">
                  <a:extLst>
                    <a:ext uri="{FF2B5EF4-FFF2-40B4-BE49-F238E27FC236}">
                      <a16:creationId xmlns:a16="http://schemas.microsoft.com/office/drawing/2014/main" id="{E8796C82-C3BA-2FBD-2190-142E4B27E44E}"/>
                    </a:ext>
                  </a:extLst>
                </p:cNvPr>
                <p:cNvSpPr/>
                <p:nvPr/>
              </p:nvSpPr>
              <p:spPr>
                <a:xfrm rot="10800000">
                  <a:off x="6723668" y="4299389"/>
                  <a:ext cx="352934" cy="7560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6" name="Connecteur droit 175">
                  <a:extLst>
                    <a:ext uri="{FF2B5EF4-FFF2-40B4-BE49-F238E27FC236}">
                      <a16:creationId xmlns:a16="http://schemas.microsoft.com/office/drawing/2014/main" id="{0FF0E76D-B35D-D99B-00ED-98BF9E810A4B}"/>
                    </a:ext>
                  </a:extLst>
                </p:cNvPr>
                <p:cNvCxnSpPr>
                  <a:cxnSpLocks/>
                </p:cNvCxnSpPr>
                <p:nvPr/>
              </p:nvCxnSpPr>
              <p:spPr>
                <a:xfrm>
                  <a:off x="6725475" y="5055389"/>
                  <a:ext cx="352934"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78" name="Groupe 177">
                <a:extLst>
                  <a:ext uri="{FF2B5EF4-FFF2-40B4-BE49-F238E27FC236}">
                    <a16:creationId xmlns:a16="http://schemas.microsoft.com/office/drawing/2014/main" id="{4E224824-C1FC-76AE-2D9B-B6D524F94811}"/>
                  </a:ext>
                </a:extLst>
              </p:cNvPr>
              <p:cNvGrpSpPr/>
              <p:nvPr/>
            </p:nvGrpSpPr>
            <p:grpSpPr>
              <a:xfrm>
                <a:off x="7270907" y="4472189"/>
                <a:ext cx="108000" cy="583200"/>
                <a:chOff x="6725475" y="4472189"/>
                <a:chExt cx="352934" cy="583200"/>
              </a:xfrm>
            </p:grpSpPr>
            <p:sp>
              <p:nvSpPr>
                <p:cNvPr id="179" name="Rectangle 178">
                  <a:extLst>
                    <a:ext uri="{FF2B5EF4-FFF2-40B4-BE49-F238E27FC236}">
                      <a16:creationId xmlns:a16="http://schemas.microsoft.com/office/drawing/2014/main" id="{20BACC34-15B8-CE3A-C47B-4AD85C756792}"/>
                    </a:ext>
                  </a:extLst>
                </p:cNvPr>
                <p:cNvSpPr/>
                <p:nvPr/>
              </p:nvSpPr>
              <p:spPr>
                <a:xfrm rot="10800000">
                  <a:off x="6725475" y="4472189"/>
                  <a:ext cx="352934" cy="5832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3" name="Connecteur droit 182">
                  <a:extLst>
                    <a:ext uri="{FF2B5EF4-FFF2-40B4-BE49-F238E27FC236}">
                      <a16:creationId xmlns:a16="http://schemas.microsoft.com/office/drawing/2014/main" id="{488AD394-3EF6-5374-A3F9-90144224C1DC}"/>
                    </a:ext>
                  </a:extLst>
                </p:cNvPr>
                <p:cNvCxnSpPr>
                  <a:cxnSpLocks/>
                </p:cNvCxnSpPr>
                <p:nvPr/>
              </p:nvCxnSpPr>
              <p:spPr>
                <a:xfrm>
                  <a:off x="6725475" y="5055389"/>
                  <a:ext cx="352934"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85" name="Groupe 184">
                <a:extLst>
                  <a:ext uri="{FF2B5EF4-FFF2-40B4-BE49-F238E27FC236}">
                    <a16:creationId xmlns:a16="http://schemas.microsoft.com/office/drawing/2014/main" id="{71E6D5F9-A197-EBAF-58A8-7D816CAED324}"/>
                  </a:ext>
                </a:extLst>
              </p:cNvPr>
              <p:cNvGrpSpPr/>
              <p:nvPr/>
            </p:nvGrpSpPr>
            <p:grpSpPr>
              <a:xfrm>
                <a:off x="7406534" y="4472189"/>
                <a:ext cx="108000" cy="583200"/>
                <a:chOff x="6725475" y="4472189"/>
                <a:chExt cx="352934" cy="583200"/>
              </a:xfrm>
            </p:grpSpPr>
            <p:sp>
              <p:nvSpPr>
                <p:cNvPr id="186" name="Rectangle 185">
                  <a:extLst>
                    <a:ext uri="{FF2B5EF4-FFF2-40B4-BE49-F238E27FC236}">
                      <a16:creationId xmlns:a16="http://schemas.microsoft.com/office/drawing/2014/main" id="{68CFA51B-948A-F0BE-0BA8-3E2557913033}"/>
                    </a:ext>
                  </a:extLst>
                </p:cNvPr>
                <p:cNvSpPr/>
                <p:nvPr/>
              </p:nvSpPr>
              <p:spPr>
                <a:xfrm rot="10800000">
                  <a:off x="6725475" y="4472189"/>
                  <a:ext cx="352934" cy="5832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9" name="Connecteur droit 188">
                  <a:extLst>
                    <a:ext uri="{FF2B5EF4-FFF2-40B4-BE49-F238E27FC236}">
                      <a16:creationId xmlns:a16="http://schemas.microsoft.com/office/drawing/2014/main" id="{AAB02F19-ED3C-D3EB-DDC2-6DF5AC25C16F}"/>
                    </a:ext>
                  </a:extLst>
                </p:cNvPr>
                <p:cNvCxnSpPr>
                  <a:cxnSpLocks/>
                </p:cNvCxnSpPr>
                <p:nvPr/>
              </p:nvCxnSpPr>
              <p:spPr>
                <a:xfrm>
                  <a:off x="6725475" y="5055389"/>
                  <a:ext cx="352934"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grpSp>
        <p:grpSp>
          <p:nvGrpSpPr>
            <p:cNvPr id="310" name="Groupe 309">
              <a:extLst>
                <a:ext uri="{FF2B5EF4-FFF2-40B4-BE49-F238E27FC236}">
                  <a16:creationId xmlns:a16="http://schemas.microsoft.com/office/drawing/2014/main" id="{87D5B080-4884-6E95-6C97-754D3D66D8D5}"/>
                </a:ext>
              </a:extLst>
            </p:cNvPr>
            <p:cNvGrpSpPr/>
            <p:nvPr/>
          </p:nvGrpSpPr>
          <p:grpSpPr>
            <a:xfrm>
              <a:off x="8150385" y="4000356"/>
              <a:ext cx="2473325" cy="1392068"/>
              <a:chOff x="8150385" y="4000356"/>
              <a:chExt cx="2473325" cy="1392068"/>
            </a:xfrm>
          </p:grpSpPr>
          <p:sp>
            <p:nvSpPr>
              <p:cNvPr id="92" name="Rectangle 91">
                <a:extLst>
                  <a:ext uri="{FF2B5EF4-FFF2-40B4-BE49-F238E27FC236}">
                    <a16:creationId xmlns:a16="http://schemas.microsoft.com/office/drawing/2014/main" id="{018DC61B-FE2B-723D-1503-9A7EA9BDC260}"/>
                  </a:ext>
                </a:extLst>
              </p:cNvPr>
              <p:cNvSpPr/>
              <p:nvPr/>
            </p:nvSpPr>
            <p:spPr>
              <a:xfrm>
                <a:off x="8237188" y="4207461"/>
                <a:ext cx="1770053" cy="864076"/>
              </a:xfrm>
              <a:prstGeom prst="rect">
                <a:avLst/>
              </a:prstGeom>
              <a:ln>
                <a:solidFill>
                  <a:schemeClr val="tx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p>
            </p:txBody>
          </p:sp>
          <p:sp>
            <p:nvSpPr>
              <p:cNvPr id="93" name="Rectangle 92">
                <a:extLst>
                  <a:ext uri="{FF2B5EF4-FFF2-40B4-BE49-F238E27FC236}">
                    <a16:creationId xmlns:a16="http://schemas.microsoft.com/office/drawing/2014/main" id="{8FF0BA23-D3CF-086E-07CE-CABE1FEC6A4A}"/>
                  </a:ext>
                </a:extLst>
              </p:cNvPr>
              <p:cNvSpPr/>
              <p:nvPr/>
            </p:nvSpPr>
            <p:spPr>
              <a:xfrm>
                <a:off x="8261033" y="4186889"/>
                <a:ext cx="1798929" cy="864076"/>
              </a:xfrm>
              <a:prstGeom prst="rect">
                <a:avLst/>
              </a:prstGeom>
              <a:solidFill>
                <a:schemeClr val="bg1"/>
              </a:solidFill>
              <a:ln>
                <a:solidFill>
                  <a:schemeClr val="bg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p>
            </p:txBody>
          </p:sp>
          <p:sp>
            <p:nvSpPr>
              <p:cNvPr id="194" name="ZoneTexte 193">
                <a:extLst>
                  <a:ext uri="{FF2B5EF4-FFF2-40B4-BE49-F238E27FC236}">
                    <a16:creationId xmlns:a16="http://schemas.microsoft.com/office/drawing/2014/main" id="{AA2C338C-B537-875F-1D7B-400BE086D67E}"/>
                  </a:ext>
                </a:extLst>
              </p:cNvPr>
              <p:cNvSpPr txBox="1"/>
              <p:nvPr/>
            </p:nvSpPr>
            <p:spPr>
              <a:xfrm>
                <a:off x="8303244" y="5075961"/>
                <a:ext cx="1735637" cy="140102"/>
              </a:xfrm>
              <a:prstGeom prst="rect">
                <a:avLst/>
              </a:prstGeom>
              <a:noFill/>
              <a:ln>
                <a:noFill/>
              </a:ln>
            </p:spPr>
            <p:txBody>
              <a:bodyPr wrap="square" lIns="0" tIns="0" rIns="0" bIns="0" rtlCol="0" anchor="ctr">
                <a:noAutofit/>
              </a:bodyPr>
              <a:lstStyle/>
              <a:p>
                <a:r>
                  <a:rPr lang="fr-FR" sz="600" b="1">
                    <a:latin typeface="Abadi" panose="020B0604020104020204" pitchFamily="34" charset="0"/>
                  </a:rPr>
                  <a:t>S1     S2</a:t>
                </a:r>
                <a:r>
                  <a:rPr lang="fr-FR" sz="700" b="1">
                    <a:latin typeface="Abadi" panose="020B0604020104020204" pitchFamily="34" charset="0"/>
                  </a:rPr>
                  <a:t>  </a:t>
                </a:r>
                <a:r>
                  <a:rPr lang="fr-FR" sz="600" b="1">
                    <a:latin typeface="Abadi" panose="020B0604020104020204" pitchFamily="34" charset="0"/>
                  </a:rPr>
                  <a:t>S3</a:t>
                </a:r>
                <a:r>
                  <a:rPr lang="fr-FR" sz="700" b="1">
                    <a:latin typeface="Abadi" panose="020B0604020104020204" pitchFamily="34" charset="0"/>
                  </a:rPr>
                  <a:t>  </a:t>
                </a:r>
                <a:r>
                  <a:rPr lang="fr-FR" sz="600" b="1">
                    <a:latin typeface="Abadi" panose="020B0604020104020204" pitchFamily="34" charset="0"/>
                  </a:rPr>
                  <a:t>S4  S5  S6</a:t>
                </a:r>
                <a:r>
                  <a:rPr lang="fr-FR" sz="700" b="1">
                    <a:latin typeface="Abadi" panose="020B0604020104020204" pitchFamily="34" charset="0"/>
                  </a:rPr>
                  <a:t>  </a:t>
                </a:r>
                <a:r>
                  <a:rPr lang="fr-FR" sz="600" b="1">
                    <a:latin typeface="Abadi" panose="020B0604020104020204" pitchFamily="34" charset="0"/>
                  </a:rPr>
                  <a:t>S7</a:t>
                </a:r>
                <a:r>
                  <a:rPr lang="fr-FR" sz="700" b="1">
                    <a:latin typeface="Abadi" panose="020B0604020104020204" pitchFamily="34" charset="0"/>
                  </a:rPr>
                  <a:t>  </a:t>
                </a:r>
                <a:r>
                  <a:rPr lang="fr-FR" sz="600" b="1">
                    <a:latin typeface="Abadi" panose="020B0604020104020204" pitchFamily="34" charset="0"/>
                  </a:rPr>
                  <a:t>S8  S9  S10</a:t>
                </a:r>
                <a:r>
                  <a:rPr lang="fr-FR" sz="700" b="1">
                    <a:latin typeface="Abadi" panose="020B0604020104020204" pitchFamily="34" charset="0"/>
                  </a:rPr>
                  <a:t> </a:t>
                </a:r>
                <a:r>
                  <a:rPr lang="fr-FR" sz="600" b="1">
                    <a:latin typeface="Abadi" panose="020B0604020104020204" pitchFamily="34" charset="0"/>
                  </a:rPr>
                  <a:t>S11</a:t>
                </a:r>
                <a:r>
                  <a:rPr lang="fr-FR" sz="700" b="1">
                    <a:latin typeface="Abadi" panose="020B0604020104020204" pitchFamily="34" charset="0"/>
                  </a:rPr>
                  <a:t> </a:t>
                </a:r>
                <a:r>
                  <a:rPr lang="fr-FR" sz="600" b="1">
                    <a:latin typeface="Abadi" panose="020B0604020104020204" pitchFamily="34" charset="0"/>
                  </a:rPr>
                  <a:t>S12 </a:t>
                </a:r>
              </a:p>
            </p:txBody>
          </p:sp>
          <p:sp>
            <p:nvSpPr>
              <p:cNvPr id="196" name="ZoneTexte 195">
                <a:extLst>
                  <a:ext uri="{FF2B5EF4-FFF2-40B4-BE49-F238E27FC236}">
                    <a16:creationId xmlns:a16="http://schemas.microsoft.com/office/drawing/2014/main" id="{5AAAE7C0-CE65-2CF7-3E5E-6AF772C214C1}"/>
                  </a:ext>
                </a:extLst>
              </p:cNvPr>
              <p:cNvSpPr txBox="1"/>
              <p:nvPr/>
            </p:nvSpPr>
            <p:spPr>
              <a:xfrm>
                <a:off x="8577789" y="5186726"/>
                <a:ext cx="1251551" cy="205698"/>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Nombre de clients « inactifs dans le fichier CLIENT (en millions)</a:t>
                </a:r>
              </a:p>
            </p:txBody>
          </p:sp>
          <p:sp>
            <p:nvSpPr>
              <p:cNvPr id="198" name="Rectangle 197">
                <a:extLst>
                  <a:ext uri="{FF2B5EF4-FFF2-40B4-BE49-F238E27FC236}">
                    <a16:creationId xmlns:a16="http://schemas.microsoft.com/office/drawing/2014/main" id="{BAF686FD-D58C-6C2C-B84F-B0EAAD934205}"/>
                  </a:ext>
                </a:extLst>
              </p:cNvPr>
              <p:cNvSpPr/>
              <p:nvPr/>
            </p:nvSpPr>
            <p:spPr>
              <a:xfrm>
                <a:off x="8289953" y="4254354"/>
                <a:ext cx="108000" cy="810276"/>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9" name="Rectangle 198">
                <a:extLst>
                  <a:ext uri="{FF2B5EF4-FFF2-40B4-BE49-F238E27FC236}">
                    <a16:creationId xmlns:a16="http://schemas.microsoft.com/office/drawing/2014/main" id="{06768E89-FA84-B737-2D0D-4DAC930C990D}"/>
                  </a:ext>
                </a:extLst>
              </p:cNvPr>
              <p:cNvSpPr/>
              <p:nvPr/>
            </p:nvSpPr>
            <p:spPr>
              <a:xfrm>
                <a:off x="8150385" y="4015619"/>
                <a:ext cx="392293" cy="180000"/>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FF0000"/>
                    </a:solidFill>
                  </a:rPr>
                  <a:t>12,5</a:t>
                </a:r>
              </a:p>
            </p:txBody>
          </p:sp>
          <p:sp>
            <p:nvSpPr>
              <p:cNvPr id="256" name="Rectangle 255">
                <a:extLst>
                  <a:ext uri="{FF2B5EF4-FFF2-40B4-BE49-F238E27FC236}">
                    <a16:creationId xmlns:a16="http://schemas.microsoft.com/office/drawing/2014/main" id="{82F0D6A5-66E4-2CD2-5BEF-3101F6C7DBBF}"/>
                  </a:ext>
                </a:extLst>
              </p:cNvPr>
              <p:cNvSpPr/>
              <p:nvPr/>
            </p:nvSpPr>
            <p:spPr>
              <a:xfrm rot="10800000">
                <a:off x="8488678" y="4332554"/>
                <a:ext cx="108000" cy="732075"/>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7" name="Rectangle 256">
                <a:extLst>
                  <a:ext uri="{FF2B5EF4-FFF2-40B4-BE49-F238E27FC236}">
                    <a16:creationId xmlns:a16="http://schemas.microsoft.com/office/drawing/2014/main" id="{1FD5694F-C813-68FD-9850-09DB2C9F286B}"/>
                  </a:ext>
                </a:extLst>
              </p:cNvPr>
              <p:cNvSpPr/>
              <p:nvPr/>
            </p:nvSpPr>
            <p:spPr>
              <a:xfrm rot="10800000">
                <a:off x="8627613" y="4541627"/>
                <a:ext cx="108000" cy="52300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2" name="Rectangle 261">
                <a:extLst>
                  <a:ext uri="{FF2B5EF4-FFF2-40B4-BE49-F238E27FC236}">
                    <a16:creationId xmlns:a16="http://schemas.microsoft.com/office/drawing/2014/main" id="{A7A4F4C7-5508-FDC1-15B8-A495087C04C2}"/>
                  </a:ext>
                </a:extLst>
              </p:cNvPr>
              <p:cNvSpPr/>
              <p:nvPr/>
            </p:nvSpPr>
            <p:spPr>
              <a:xfrm rot="10800000">
                <a:off x="9328326"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3" name="Rectangle 262">
                <a:extLst>
                  <a:ext uri="{FF2B5EF4-FFF2-40B4-BE49-F238E27FC236}">
                    <a16:creationId xmlns:a16="http://schemas.microsoft.com/office/drawing/2014/main" id="{63D5A317-5AF4-240C-A074-55195C395215}"/>
                  </a:ext>
                </a:extLst>
              </p:cNvPr>
              <p:cNvSpPr/>
              <p:nvPr/>
            </p:nvSpPr>
            <p:spPr>
              <a:xfrm rot="10800000">
                <a:off x="9468572"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4" name="Rectangle 263">
                <a:extLst>
                  <a:ext uri="{FF2B5EF4-FFF2-40B4-BE49-F238E27FC236}">
                    <a16:creationId xmlns:a16="http://schemas.microsoft.com/office/drawing/2014/main" id="{F2068C1F-0319-1168-F914-B01E041D373C}"/>
                  </a:ext>
                </a:extLst>
              </p:cNvPr>
              <p:cNvSpPr/>
              <p:nvPr/>
            </p:nvSpPr>
            <p:spPr>
              <a:xfrm rot="10800000">
                <a:off x="9608818"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5" name="Rectangle 264">
                <a:extLst>
                  <a:ext uri="{FF2B5EF4-FFF2-40B4-BE49-F238E27FC236}">
                    <a16:creationId xmlns:a16="http://schemas.microsoft.com/office/drawing/2014/main" id="{1435C140-5601-62C9-A04E-2FD6FD307781}"/>
                  </a:ext>
                </a:extLst>
              </p:cNvPr>
              <p:cNvSpPr/>
              <p:nvPr/>
            </p:nvSpPr>
            <p:spPr>
              <a:xfrm rot="10800000">
                <a:off x="9749064"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6" name="Rectangle 265">
                <a:extLst>
                  <a:ext uri="{FF2B5EF4-FFF2-40B4-BE49-F238E27FC236}">
                    <a16:creationId xmlns:a16="http://schemas.microsoft.com/office/drawing/2014/main" id="{36C603AE-F966-09FA-5728-9BF424120481}"/>
                  </a:ext>
                </a:extLst>
              </p:cNvPr>
              <p:cNvSpPr/>
              <p:nvPr/>
            </p:nvSpPr>
            <p:spPr>
              <a:xfrm rot="10800000">
                <a:off x="9889314"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7" name="ZoneTexte 266">
                <a:extLst>
                  <a:ext uri="{FF2B5EF4-FFF2-40B4-BE49-F238E27FC236}">
                    <a16:creationId xmlns:a16="http://schemas.microsoft.com/office/drawing/2014/main" id="{51BFD140-402D-0C59-893A-B5CD2888756E}"/>
                  </a:ext>
                </a:extLst>
              </p:cNvPr>
              <p:cNvSpPr txBox="1"/>
              <p:nvPr/>
            </p:nvSpPr>
            <p:spPr>
              <a:xfrm>
                <a:off x="8734967" y="4000356"/>
                <a:ext cx="602064" cy="205698"/>
              </a:xfrm>
              <a:prstGeom prst="rect">
                <a:avLst/>
              </a:prstGeom>
              <a:noFill/>
              <a:ln>
                <a:noFill/>
              </a:ln>
            </p:spPr>
            <p:txBody>
              <a:bodyPr wrap="square" lIns="0" tIns="0" rIns="0" bIns="0" rtlCol="0" anchor="ctr">
                <a:noAutofit/>
              </a:bodyPr>
              <a:lstStyle/>
              <a:p>
                <a:r>
                  <a:rPr lang="fr-FR" sz="600" b="1">
                    <a:latin typeface="Abadi" panose="020B0604020104020204" pitchFamily="34" charset="0"/>
                  </a:rPr>
                  <a:t>Suppression des doublons</a:t>
                </a:r>
              </a:p>
            </p:txBody>
          </p:sp>
          <p:cxnSp>
            <p:nvCxnSpPr>
              <p:cNvPr id="269" name="Connecteur droit avec flèche 268">
                <a:extLst>
                  <a:ext uri="{FF2B5EF4-FFF2-40B4-BE49-F238E27FC236}">
                    <a16:creationId xmlns:a16="http://schemas.microsoft.com/office/drawing/2014/main" id="{0789A45A-3D37-D4B2-9092-F1F259901535}"/>
                  </a:ext>
                </a:extLst>
              </p:cNvPr>
              <p:cNvCxnSpPr>
                <a:cxnSpLocks/>
                <a:stCxn id="267" idx="1"/>
                <a:endCxn id="327" idx="0"/>
              </p:cNvCxnSpPr>
              <p:nvPr/>
            </p:nvCxnSpPr>
            <p:spPr>
              <a:xfrm flipH="1">
                <a:off x="8542678" y="4103205"/>
                <a:ext cx="192289" cy="128779"/>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71" name="ZoneTexte 270">
                <a:extLst>
                  <a:ext uri="{FF2B5EF4-FFF2-40B4-BE49-F238E27FC236}">
                    <a16:creationId xmlns:a16="http://schemas.microsoft.com/office/drawing/2014/main" id="{37E8372B-F21C-15A8-8ADB-3D185BD5F9C2}"/>
                  </a:ext>
                </a:extLst>
              </p:cNvPr>
              <p:cNvSpPr txBox="1"/>
              <p:nvPr/>
            </p:nvSpPr>
            <p:spPr>
              <a:xfrm>
                <a:off x="8931150" y="4193309"/>
                <a:ext cx="868425" cy="205698"/>
              </a:xfrm>
              <a:prstGeom prst="rect">
                <a:avLst/>
              </a:prstGeom>
              <a:noFill/>
              <a:ln>
                <a:noFill/>
              </a:ln>
            </p:spPr>
            <p:txBody>
              <a:bodyPr wrap="square" lIns="0" tIns="0" rIns="0" bIns="0" rtlCol="0" anchor="ctr">
                <a:noAutofit/>
              </a:bodyPr>
              <a:lstStyle/>
              <a:p>
                <a:r>
                  <a:rPr lang="fr-FR" sz="600" b="1">
                    <a:latin typeface="Abadi" panose="020B0604020104020204" pitchFamily="34" charset="0"/>
                  </a:rPr>
                  <a:t>Suppression clients individuels inactifs &gt; 5 ans</a:t>
                </a:r>
              </a:p>
            </p:txBody>
          </p:sp>
          <p:cxnSp>
            <p:nvCxnSpPr>
              <p:cNvPr id="272" name="Connecteur droit avec flèche 271">
                <a:extLst>
                  <a:ext uri="{FF2B5EF4-FFF2-40B4-BE49-F238E27FC236}">
                    <a16:creationId xmlns:a16="http://schemas.microsoft.com/office/drawing/2014/main" id="{2B3156D3-C7A9-6DB8-F981-AF499A2619B4}"/>
                  </a:ext>
                </a:extLst>
              </p:cNvPr>
              <p:cNvCxnSpPr>
                <a:cxnSpLocks/>
                <a:stCxn id="271" idx="1"/>
                <a:endCxn id="329" idx="0"/>
              </p:cNvCxnSpPr>
              <p:nvPr/>
            </p:nvCxnSpPr>
            <p:spPr>
              <a:xfrm flipH="1">
                <a:off x="8683204" y="4296158"/>
                <a:ext cx="247946" cy="158761"/>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75" name="ZoneTexte 274">
                <a:extLst>
                  <a:ext uri="{FF2B5EF4-FFF2-40B4-BE49-F238E27FC236}">
                    <a16:creationId xmlns:a16="http://schemas.microsoft.com/office/drawing/2014/main" id="{705BA032-38EF-D72D-93B6-D309ED97D52C}"/>
                  </a:ext>
                </a:extLst>
              </p:cNvPr>
              <p:cNvSpPr txBox="1"/>
              <p:nvPr/>
            </p:nvSpPr>
            <p:spPr>
              <a:xfrm>
                <a:off x="9122214" y="4418892"/>
                <a:ext cx="950218" cy="205698"/>
              </a:xfrm>
              <a:prstGeom prst="rect">
                <a:avLst/>
              </a:prstGeom>
              <a:noFill/>
              <a:ln>
                <a:noFill/>
              </a:ln>
            </p:spPr>
            <p:txBody>
              <a:bodyPr wrap="square" lIns="0" tIns="0" rIns="0" bIns="0" rtlCol="0" anchor="ctr">
                <a:noAutofit/>
              </a:bodyPr>
              <a:lstStyle/>
              <a:p>
                <a:r>
                  <a:rPr lang="fr-FR" sz="600" b="1">
                    <a:latin typeface="Abadi" panose="020B0604020104020204" pitchFamily="34" charset="0"/>
                  </a:rPr>
                  <a:t>Suppression clients individuels inactifs &gt; 4 ans</a:t>
                </a:r>
              </a:p>
            </p:txBody>
          </p:sp>
          <p:cxnSp>
            <p:nvCxnSpPr>
              <p:cNvPr id="276" name="Connecteur droit avec flèche 275">
                <a:extLst>
                  <a:ext uri="{FF2B5EF4-FFF2-40B4-BE49-F238E27FC236}">
                    <a16:creationId xmlns:a16="http://schemas.microsoft.com/office/drawing/2014/main" id="{30249976-0600-5CD2-E823-BC4F9816C1BA}"/>
                  </a:ext>
                </a:extLst>
              </p:cNvPr>
              <p:cNvCxnSpPr>
                <a:cxnSpLocks/>
                <a:stCxn id="275" idx="1"/>
                <a:endCxn id="331" idx="0"/>
              </p:cNvCxnSpPr>
              <p:nvPr/>
            </p:nvCxnSpPr>
            <p:spPr>
              <a:xfrm flipH="1">
                <a:off x="8962598" y="4521741"/>
                <a:ext cx="159616" cy="183654"/>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79" name="ZoneTexte 278">
                <a:extLst>
                  <a:ext uri="{FF2B5EF4-FFF2-40B4-BE49-F238E27FC236}">
                    <a16:creationId xmlns:a16="http://schemas.microsoft.com/office/drawing/2014/main" id="{2ED1FF9A-2BFA-4953-EA45-61C2E71E7B23}"/>
                  </a:ext>
                </a:extLst>
              </p:cNvPr>
              <p:cNvSpPr txBox="1"/>
              <p:nvPr/>
            </p:nvSpPr>
            <p:spPr>
              <a:xfrm>
                <a:off x="9483431" y="4638742"/>
                <a:ext cx="1140279" cy="316135"/>
              </a:xfrm>
              <a:prstGeom prst="rect">
                <a:avLst/>
              </a:prstGeom>
              <a:noFill/>
              <a:ln>
                <a:noFill/>
              </a:ln>
            </p:spPr>
            <p:txBody>
              <a:bodyPr wrap="square" lIns="36000" tIns="0" rIns="0" bIns="0" rtlCol="0" anchor="ctr">
                <a:noAutofit/>
              </a:bodyPr>
              <a:lstStyle/>
              <a:p>
                <a:r>
                  <a:rPr lang="fr-FR" sz="600" b="1">
                    <a:latin typeface="Abadi" panose="020B0604020104020204" pitchFamily="34" charset="0"/>
                  </a:rPr>
                  <a:t>NO_SLIME :</a:t>
                </a:r>
              </a:p>
              <a:p>
                <a:r>
                  <a:rPr lang="fr-FR" sz="600" b="1">
                    <a:latin typeface="Abadi" panose="020B0604020104020204" pitchFamily="34" charset="0"/>
                  </a:rPr>
                  <a:t>Programme de suppr. auto des clients individuels inactifs &gt; 3 ans</a:t>
                </a:r>
              </a:p>
            </p:txBody>
          </p:sp>
          <p:cxnSp>
            <p:nvCxnSpPr>
              <p:cNvPr id="280" name="Connecteur droit avec flèche 279">
                <a:extLst>
                  <a:ext uri="{FF2B5EF4-FFF2-40B4-BE49-F238E27FC236}">
                    <a16:creationId xmlns:a16="http://schemas.microsoft.com/office/drawing/2014/main" id="{1455D624-10C7-DFFD-EB38-BCEF5BD5D733}"/>
                  </a:ext>
                </a:extLst>
              </p:cNvPr>
              <p:cNvCxnSpPr>
                <a:cxnSpLocks/>
                <a:stCxn id="279" idx="1"/>
                <a:endCxn id="293" idx="0"/>
              </p:cNvCxnSpPr>
              <p:nvPr/>
            </p:nvCxnSpPr>
            <p:spPr>
              <a:xfrm flipH="1">
                <a:off x="9386031" y="4796810"/>
                <a:ext cx="97400" cy="98145"/>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93" name="Rectangle 292">
                <a:extLst>
                  <a:ext uri="{FF2B5EF4-FFF2-40B4-BE49-F238E27FC236}">
                    <a16:creationId xmlns:a16="http://schemas.microsoft.com/office/drawing/2014/main" id="{78313217-F35C-6981-0B15-83E481E96137}"/>
                  </a:ext>
                </a:extLst>
              </p:cNvPr>
              <p:cNvSpPr/>
              <p:nvPr/>
            </p:nvSpPr>
            <p:spPr>
              <a:xfrm>
                <a:off x="9307292" y="4894955"/>
                <a:ext cx="157478" cy="113669"/>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00B050"/>
                    </a:solidFill>
                  </a:rPr>
                  <a:t>0,5</a:t>
                </a:r>
              </a:p>
            </p:txBody>
          </p:sp>
          <p:sp>
            <p:nvSpPr>
              <p:cNvPr id="299" name="Rectangle 298">
                <a:extLst>
                  <a:ext uri="{FF2B5EF4-FFF2-40B4-BE49-F238E27FC236}">
                    <a16:creationId xmlns:a16="http://schemas.microsoft.com/office/drawing/2014/main" id="{493A9A97-C9BC-51C3-ECEB-F37E768647A5}"/>
                  </a:ext>
                </a:extLst>
              </p:cNvPr>
              <p:cNvSpPr/>
              <p:nvPr/>
            </p:nvSpPr>
            <p:spPr>
              <a:xfrm rot="10800000">
                <a:off x="8291234"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0" name="Rectangle 299">
                <a:extLst>
                  <a:ext uri="{FF2B5EF4-FFF2-40B4-BE49-F238E27FC236}">
                    <a16:creationId xmlns:a16="http://schemas.microsoft.com/office/drawing/2014/main" id="{444059BE-3040-3B0F-9771-A4C249D5AE17}"/>
                  </a:ext>
                </a:extLst>
              </p:cNvPr>
              <p:cNvSpPr/>
              <p:nvPr/>
            </p:nvSpPr>
            <p:spPr>
              <a:xfrm rot="10800000">
                <a:off x="8489723"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1" name="Rectangle 300">
                <a:extLst>
                  <a:ext uri="{FF2B5EF4-FFF2-40B4-BE49-F238E27FC236}">
                    <a16:creationId xmlns:a16="http://schemas.microsoft.com/office/drawing/2014/main" id="{22B128B5-AEE1-7A2B-7FA2-755BBC1AE46B}"/>
                  </a:ext>
                </a:extLst>
              </p:cNvPr>
              <p:cNvSpPr/>
              <p:nvPr/>
            </p:nvSpPr>
            <p:spPr>
              <a:xfrm rot="10800000">
                <a:off x="8627096"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06" name="Groupe 305">
                <a:extLst>
                  <a:ext uri="{FF2B5EF4-FFF2-40B4-BE49-F238E27FC236}">
                    <a16:creationId xmlns:a16="http://schemas.microsoft.com/office/drawing/2014/main" id="{F3D6AB80-4EA2-D59F-D2DB-7CDD93C40C84}"/>
                  </a:ext>
                </a:extLst>
              </p:cNvPr>
              <p:cNvGrpSpPr/>
              <p:nvPr/>
            </p:nvGrpSpPr>
            <p:grpSpPr>
              <a:xfrm>
                <a:off x="8767342" y="4541627"/>
                <a:ext cx="108000" cy="523002"/>
                <a:chOff x="8767342" y="4541627"/>
                <a:chExt cx="108000" cy="523002"/>
              </a:xfrm>
            </p:grpSpPr>
            <p:sp>
              <p:nvSpPr>
                <p:cNvPr id="258" name="Rectangle 257">
                  <a:extLst>
                    <a:ext uri="{FF2B5EF4-FFF2-40B4-BE49-F238E27FC236}">
                      <a16:creationId xmlns:a16="http://schemas.microsoft.com/office/drawing/2014/main" id="{362800C4-0087-F33B-6CA7-40BC96812279}"/>
                    </a:ext>
                  </a:extLst>
                </p:cNvPr>
                <p:cNvSpPr/>
                <p:nvPr/>
              </p:nvSpPr>
              <p:spPr>
                <a:xfrm rot="10800000">
                  <a:off x="8767342" y="4541627"/>
                  <a:ext cx="108000" cy="52300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2" name="Rectangle 301">
                  <a:extLst>
                    <a:ext uri="{FF2B5EF4-FFF2-40B4-BE49-F238E27FC236}">
                      <a16:creationId xmlns:a16="http://schemas.microsoft.com/office/drawing/2014/main" id="{761592FF-FB93-5F26-7E89-9BA66C1F8511}"/>
                    </a:ext>
                  </a:extLst>
                </p:cNvPr>
                <p:cNvSpPr/>
                <p:nvPr/>
              </p:nvSpPr>
              <p:spPr>
                <a:xfrm rot="10800000">
                  <a:off x="8767342"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07" name="Groupe 306">
                <a:extLst>
                  <a:ext uri="{FF2B5EF4-FFF2-40B4-BE49-F238E27FC236}">
                    <a16:creationId xmlns:a16="http://schemas.microsoft.com/office/drawing/2014/main" id="{7D093FD9-C758-550B-08AE-32A0A095F3FC}"/>
                  </a:ext>
                </a:extLst>
              </p:cNvPr>
              <p:cNvGrpSpPr/>
              <p:nvPr/>
            </p:nvGrpSpPr>
            <p:grpSpPr>
              <a:xfrm>
                <a:off x="8907588" y="4829277"/>
                <a:ext cx="108000" cy="235352"/>
                <a:chOff x="8907588" y="4829277"/>
                <a:chExt cx="108000" cy="235352"/>
              </a:xfrm>
            </p:grpSpPr>
            <p:sp>
              <p:nvSpPr>
                <p:cNvPr id="259" name="Rectangle 258">
                  <a:extLst>
                    <a:ext uri="{FF2B5EF4-FFF2-40B4-BE49-F238E27FC236}">
                      <a16:creationId xmlns:a16="http://schemas.microsoft.com/office/drawing/2014/main" id="{FC538A0C-30A2-3E67-7C51-63DB910ACC5E}"/>
                    </a:ext>
                  </a:extLst>
                </p:cNvPr>
                <p:cNvSpPr/>
                <p:nvPr/>
              </p:nvSpPr>
              <p:spPr>
                <a:xfrm rot="10800000">
                  <a:off x="8907588" y="4829277"/>
                  <a:ext cx="108000" cy="235351"/>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3" name="Rectangle 302">
                  <a:extLst>
                    <a:ext uri="{FF2B5EF4-FFF2-40B4-BE49-F238E27FC236}">
                      <a16:creationId xmlns:a16="http://schemas.microsoft.com/office/drawing/2014/main" id="{8DF95252-2CB1-6A6F-97A3-5589D5501E00}"/>
                    </a:ext>
                  </a:extLst>
                </p:cNvPr>
                <p:cNvSpPr/>
                <p:nvPr/>
              </p:nvSpPr>
              <p:spPr>
                <a:xfrm rot="10800000">
                  <a:off x="8907588"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08" name="Groupe 307">
                <a:extLst>
                  <a:ext uri="{FF2B5EF4-FFF2-40B4-BE49-F238E27FC236}">
                    <a16:creationId xmlns:a16="http://schemas.microsoft.com/office/drawing/2014/main" id="{E9442CBA-B3CE-6213-FCBC-B2643162F4B8}"/>
                  </a:ext>
                </a:extLst>
              </p:cNvPr>
              <p:cNvGrpSpPr/>
              <p:nvPr/>
            </p:nvGrpSpPr>
            <p:grpSpPr>
              <a:xfrm>
                <a:off x="9047834" y="4829277"/>
                <a:ext cx="108000" cy="235352"/>
                <a:chOff x="9047834" y="4829277"/>
                <a:chExt cx="108000" cy="235352"/>
              </a:xfrm>
            </p:grpSpPr>
            <p:sp>
              <p:nvSpPr>
                <p:cNvPr id="260" name="Rectangle 259">
                  <a:extLst>
                    <a:ext uri="{FF2B5EF4-FFF2-40B4-BE49-F238E27FC236}">
                      <a16:creationId xmlns:a16="http://schemas.microsoft.com/office/drawing/2014/main" id="{52991BB8-BE48-BBFD-C982-DAC05BAA03B0}"/>
                    </a:ext>
                  </a:extLst>
                </p:cNvPr>
                <p:cNvSpPr/>
                <p:nvPr/>
              </p:nvSpPr>
              <p:spPr>
                <a:xfrm rot="10800000">
                  <a:off x="9047834" y="4829277"/>
                  <a:ext cx="108000" cy="235351"/>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4" name="Rectangle 303">
                  <a:extLst>
                    <a:ext uri="{FF2B5EF4-FFF2-40B4-BE49-F238E27FC236}">
                      <a16:creationId xmlns:a16="http://schemas.microsoft.com/office/drawing/2014/main" id="{F8ACA6D4-93D7-B5D2-6F4C-0A05C59DC801}"/>
                    </a:ext>
                  </a:extLst>
                </p:cNvPr>
                <p:cNvSpPr/>
                <p:nvPr/>
              </p:nvSpPr>
              <p:spPr>
                <a:xfrm rot="10800000">
                  <a:off x="9047834"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09" name="Groupe 308">
                <a:extLst>
                  <a:ext uri="{FF2B5EF4-FFF2-40B4-BE49-F238E27FC236}">
                    <a16:creationId xmlns:a16="http://schemas.microsoft.com/office/drawing/2014/main" id="{09D4E5C1-6BC7-F23D-A9FC-174E7368216F}"/>
                  </a:ext>
                </a:extLst>
              </p:cNvPr>
              <p:cNvGrpSpPr/>
              <p:nvPr/>
            </p:nvGrpSpPr>
            <p:grpSpPr>
              <a:xfrm>
                <a:off x="9188080" y="4829277"/>
                <a:ext cx="108000" cy="235352"/>
                <a:chOff x="9188080" y="4829277"/>
                <a:chExt cx="108000" cy="235352"/>
              </a:xfrm>
            </p:grpSpPr>
            <p:sp>
              <p:nvSpPr>
                <p:cNvPr id="261" name="Rectangle 260">
                  <a:extLst>
                    <a:ext uri="{FF2B5EF4-FFF2-40B4-BE49-F238E27FC236}">
                      <a16:creationId xmlns:a16="http://schemas.microsoft.com/office/drawing/2014/main" id="{035C57E9-005E-51C1-4775-A519A6415BA0}"/>
                    </a:ext>
                  </a:extLst>
                </p:cNvPr>
                <p:cNvSpPr/>
                <p:nvPr/>
              </p:nvSpPr>
              <p:spPr>
                <a:xfrm rot="10800000">
                  <a:off x="9188080" y="4829277"/>
                  <a:ext cx="108000" cy="235351"/>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5" name="Rectangle 304">
                  <a:extLst>
                    <a:ext uri="{FF2B5EF4-FFF2-40B4-BE49-F238E27FC236}">
                      <a16:creationId xmlns:a16="http://schemas.microsoft.com/office/drawing/2014/main" id="{A473135A-5B6F-2652-49A3-A30E332BCF7D}"/>
                    </a:ext>
                  </a:extLst>
                </p:cNvPr>
                <p:cNvSpPr/>
                <p:nvPr/>
              </p:nvSpPr>
              <p:spPr>
                <a:xfrm rot="10800000">
                  <a:off x="9188080" y="5018910"/>
                  <a:ext cx="108000" cy="45719"/>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
          <p:nvSpPr>
            <p:cNvPr id="323" name="ZoneTexte 322">
              <a:extLst>
                <a:ext uri="{FF2B5EF4-FFF2-40B4-BE49-F238E27FC236}">
                  <a16:creationId xmlns:a16="http://schemas.microsoft.com/office/drawing/2014/main" id="{68A83B2C-FC77-586A-1747-FED2398065C1}"/>
                </a:ext>
              </a:extLst>
            </p:cNvPr>
            <p:cNvSpPr txBox="1"/>
            <p:nvPr/>
          </p:nvSpPr>
          <p:spPr>
            <a:xfrm>
              <a:off x="7705598" y="4517066"/>
              <a:ext cx="370963" cy="205698"/>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GATHER_2 remplace </a:t>
              </a:r>
            </a:p>
            <a:p>
              <a:pPr algn="ctr"/>
              <a:r>
                <a:rPr lang="fr-FR" sz="600" b="1">
                  <a:latin typeface="Abadi" panose="020B0604020104020204" pitchFamily="34" charset="0"/>
                </a:rPr>
                <a:t>GATHER</a:t>
              </a:r>
            </a:p>
          </p:txBody>
        </p:sp>
        <p:cxnSp>
          <p:nvCxnSpPr>
            <p:cNvPr id="324" name="Connecteur droit avec flèche 323">
              <a:extLst>
                <a:ext uri="{FF2B5EF4-FFF2-40B4-BE49-F238E27FC236}">
                  <a16:creationId xmlns:a16="http://schemas.microsoft.com/office/drawing/2014/main" id="{68DADD91-559F-1AEE-6B75-D0AE6E1A4000}"/>
                </a:ext>
              </a:extLst>
            </p:cNvPr>
            <p:cNvCxnSpPr>
              <a:cxnSpLocks/>
              <a:stCxn id="323" idx="1"/>
            </p:cNvCxnSpPr>
            <p:nvPr/>
          </p:nvCxnSpPr>
          <p:spPr>
            <a:xfrm flipH="1">
              <a:off x="7611809" y="4619915"/>
              <a:ext cx="93789" cy="307536"/>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327" name="Rectangle 326">
              <a:extLst>
                <a:ext uri="{FF2B5EF4-FFF2-40B4-BE49-F238E27FC236}">
                  <a16:creationId xmlns:a16="http://schemas.microsoft.com/office/drawing/2014/main" id="{5AD9BA68-4F87-0E8C-1574-053DD953891D}"/>
                </a:ext>
              </a:extLst>
            </p:cNvPr>
            <p:cNvSpPr/>
            <p:nvPr/>
          </p:nvSpPr>
          <p:spPr>
            <a:xfrm>
              <a:off x="8467342" y="4231984"/>
              <a:ext cx="150671" cy="90854"/>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FF0000"/>
                  </a:solidFill>
                </a:rPr>
                <a:t>11,3</a:t>
              </a:r>
            </a:p>
          </p:txBody>
        </p:sp>
        <p:sp>
          <p:nvSpPr>
            <p:cNvPr id="329" name="Rectangle 328">
              <a:extLst>
                <a:ext uri="{FF2B5EF4-FFF2-40B4-BE49-F238E27FC236}">
                  <a16:creationId xmlns:a16="http://schemas.microsoft.com/office/drawing/2014/main" id="{98E9DA43-C4C3-F546-2E60-F7E395D09F58}"/>
                </a:ext>
              </a:extLst>
            </p:cNvPr>
            <p:cNvSpPr/>
            <p:nvPr/>
          </p:nvSpPr>
          <p:spPr>
            <a:xfrm>
              <a:off x="8599928" y="4454919"/>
              <a:ext cx="166552" cy="86707"/>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FF0000"/>
                  </a:solidFill>
                </a:rPr>
                <a:t>8</a:t>
              </a:r>
            </a:p>
          </p:txBody>
        </p:sp>
        <p:sp>
          <p:nvSpPr>
            <p:cNvPr id="331" name="Rectangle 330">
              <a:extLst>
                <a:ext uri="{FF2B5EF4-FFF2-40B4-BE49-F238E27FC236}">
                  <a16:creationId xmlns:a16="http://schemas.microsoft.com/office/drawing/2014/main" id="{4348E926-47D1-8B84-4288-A4DC563E27A2}"/>
                </a:ext>
              </a:extLst>
            </p:cNvPr>
            <p:cNvSpPr/>
            <p:nvPr/>
          </p:nvSpPr>
          <p:spPr>
            <a:xfrm>
              <a:off x="8904962" y="4705395"/>
              <a:ext cx="115271" cy="110217"/>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FF0000"/>
                  </a:solidFill>
                </a:rPr>
                <a:t>3,6</a:t>
              </a:r>
            </a:p>
          </p:txBody>
        </p:sp>
        <p:sp>
          <p:nvSpPr>
            <p:cNvPr id="349" name="ZoneTexte 348">
              <a:extLst>
                <a:ext uri="{FF2B5EF4-FFF2-40B4-BE49-F238E27FC236}">
                  <a16:creationId xmlns:a16="http://schemas.microsoft.com/office/drawing/2014/main" id="{ED83BD34-70DC-1A06-F5FC-118EE09A2038}"/>
                </a:ext>
              </a:extLst>
            </p:cNvPr>
            <p:cNvSpPr txBox="1"/>
            <p:nvPr/>
          </p:nvSpPr>
          <p:spPr>
            <a:xfrm>
              <a:off x="5890495" y="4236417"/>
              <a:ext cx="435597" cy="205698"/>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Traitements exécutés en journée</a:t>
              </a:r>
            </a:p>
          </p:txBody>
        </p:sp>
        <p:cxnSp>
          <p:nvCxnSpPr>
            <p:cNvPr id="350" name="Connecteur droit avec flèche 349">
              <a:extLst>
                <a:ext uri="{FF2B5EF4-FFF2-40B4-BE49-F238E27FC236}">
                  <a16:creationId xmlns:a16="http://schemas.microsoft.com/office/drawing/2014/main" id="{0C59B51B-21F1-3C2C-46A1-2F07CD611C16}"/>
                </a:ext>
              </a:extLst>
            </p:cNvPr>
            <p:cNvCxnSpPr>
              <a:cxnSpLocks/>
              <a:stCxn id="349" idx="1"/>
              <a:endCxn id="75" idx="0"/>
            </p:cNvCxnSpPr>
            <p:nvPr/>
          </p:nvCxnSpPr>
          <p:spPr>
            <a:xfrm flipH="1">
              <a:off x="5830228" y="4339266"/>
              <a:ext cx="60267" cy="529351"/>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356" name="ZoneTexte 355">
              <a:extLst>
                <a:ext uri="{FF2B5EF4-FFF2-40B4-BE49-F238E27FC236}">
                  <a16:creationId xmlns:a16="http://schemas.microsoft.com/office/drawing/2014/main" id="{A23A1CCF-E31B-D3E4-C349-43311501F1E1}"/>
                </a:ext>
              </a:extLst>
            </p:cNvPr>
            <p:cNvSpPr txBox="1"/>
            <p:nvPr/>
          </p:nvSpPr>
          <p:spPr>
            <a:xfrm>
              <a:off x="6335326" y="4518300"/>
              <a:ext cx="370963" cy="205698"/>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GATHER_2 remplace </a:t>
              </a:r>
            </a:p>
            <a:p>
              <a:pPr algn="ctr"/>
              <a:r>
                <a:rPr lang="fr-FR" sz="600" b="1">
                  <a:latin typeface="Abadi" panose="020B0604020104020204" pitchFamily="34" charset="0"/>
                </a:rPr>
                <a:t>GATHER</a:t>
              </a:r>
            </a:p>
          </p:txBody>
        </p:sp>
        <p:cxnSp>
          <p:nvCxnSpPr>
            <p:cNvPr id="357" name="Connecteur droit avec flèche 356">
              <a:extLst>
                <a:ext uri="{FF2B5EF4-FFF2-40B4-BE49-F238E27FC236}">
                  <a16:creationId xmlns:a16="http://schemas.microsoft.com/office/drawing/2014/main" id="{444D4452-8889-EC79-1FC5-A362F7C03A6F}"/>
                </a:ext>
              </a:extLst>
            </p:cNvPr>
            <p:cNvCxnSpPr>
              <a:cxnSpLocks/>
              <a:stCxn id="356" idx="1"/>
              <a:endCxn id="81" idx="0"/>
            </p:cNvCxnSpPr>
            <p:nvPr/>
          </p:nvCxnSpPr>
          <p:spPr>
            <a:xfrm flipH="1">
              <a:off x="6234506" y="4621149"/>
              <a:ext cx="100820" cy="247468"/>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360" name="Rectangle 359">
              <a:extLst>
                <a:ext uri="{FF2B5EF4-FFF2-40B4-BE49-F238E27FC236}">
                  <a16:creationId xmlns:a16="http://schemas.microsoft.com/office/drawing/2014/main" id="{41480B61-77ED-955F-ECAA-B87591E4DBC8}"/>
                </a:ext>
              </a:extLst>
            </p:cNvPr>
            <p:cNvSpPr/>
            <p:nvPr/>
          </p:nvSpPr>
          <p:spPr>
            <a:xfrm>
              <a:off x="6293792" y="4868669"/>
              <a:ext cx="142708" cy="180000"/>
            </a:xfrm>
            <a:prstGeom prst="rect">
              <a:avLst/>
            </a:prstGeom>
            <a:solidFill>
              <a:schemeClr val="bg1"/>
            </a:solidFill>
            <a:ln w="31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a:solidFill>
                    <a:srgbClr val="00B050"/>
                  </a:solidFill>
                </a:rPr>
                <a:t>0</a:t>
              </a:r>
            </a:p>
          </p:txBody>
        </p:sp>
      </p:grpSp>
      <p:sp>
        <p:nvSpPr>
          <p:cNvPr id="363" name="Rectangle 362">
            <a:extLst>
              <a:ext uri="{FF2B5EF4-FFF2-40B4-BE49-F238E27FC236}">
                <a16:creationId xmlns:a16="http://schemas.microsoft.com/office/drawing/2014/main" id="{642860C3-2EC8-A697-2DFA-910A582A5EEC}"/>
              </a:ext>
            </a:extLst>
          </p:cNvPr>
          <p:cNvSpPr/>
          <p:nvPr/>
        </p:nvSpPr>
        <p:spPr>
          <a:xfrm>
            <a:off x="7085772" y="4162037"/>
            <a:ext cx="234008" cy="180000"/>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FF0000"/>
                </a:solidFill>
              </a:rPr>
              <a:t>24 400</a:t>
            </a:r>
          </a:p>
        </p:txBody>
      </p:sp>
      <p:sp>
        <p:nvSpPr>
          <p:cNvPr id="364" name="Rectangle 363">
            <a:extLst>
              <a:ext uri="{FF2B5EF4-FFF2-40B4-BE49-F238E27FC236}">
                <a16:creationId xmlns:a16="http://schemas.microsoft.com/office/drawing/2014/main" id="{D63F137C-2020-546C-BFE7-AA5ABF170677}"/>
              </a:ext>
            </a:extLst>
          </p:cNvPr>
          <p:cNvSpPr/>
          <p:nvPr/>
        </p:nvSpPr>
        <p:spPr>
          <a:xfrm>
            <a:off x="7272165" y="4326753"/>
            <a:ext cx="234008" cy="180000"/>
          </a:xfrm>
          <a:prstGeom prst="rect">
            <a:avLst/>
          </a:prstGeom>
          <a:noFill/>
          <a:ln w="3175">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fr-FR" sz="600" b="1">
                <a:solidFill>
                  <a:srgbClr val="FF0000"/>
                </a:solidFill>
              </a:rPr>
              <a:t>19 000</a:t>
            </a:r>
          </a:p>
        </p:txBody>
      </p:sp>
      <p:cxnSp>
        <p:nvCxnSpPr>
          <p:cNvPr id="253" name="Connecteur droit 252">
            <a:extLst>
              <a:ext uri="{FF2B5EF4-FFF2-40B4-BE49-F238E27FC236}">
                <a16:creationId xmlns:a16="http://schemas.microsoft.com/office/drawing/2014/main" id="{0FDD2EF7-2186-00F8-B130-3CE909D3A77B}"/>
              </a:ext>
            </a:extLst>
          </p:cNvPr>
          <p:cNvCxnSpPr>
            <a:cxnSpLocks/>
          </p:cNvCxnSpPr>
          <p:nvPr/>
        </p:nvCxnSpPr>
        <p:spPr>
          <a:xfrm>
            <a:off x="5343137" y="1659391"/>
            <a:ext cx="534590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54" name="Groupe 253">
            <a:extLst>
              <a:ext uri="{FF2B5EF4-FFF2-40B4-BE49-F238E27FC236}">
                <a16:creationId xmlns:a16="http://schemas.microsoft.com/office/drawing/2014/main" id="{DF7EC294-E5C7-4703-5AEF-D15DA275E2F9}"/>
              </a:ext>
            </a:extLst>
          </p:cNvPr>
          <p:cNvGrpSpPr/>
          <p:nvPr/>
        </p:nvGrpSpPr>
        <p:grpSpPr>
          <a:xfrm>
            <a:off x="5356037" y="1272111"/>
            <a:ext cx="5217394" cy="409068"/>
            <a:chOff x="5357139" y="3514785"/>
            <a:chExt cx="5217394" cy="409068"/>
          </a:xfrm>
        </p:grpSpPr>
        <p:sp>
          <p:nvSpPr>
            <p:cNvPr id="255" name="Explosion : 8 points 254">
              <a:extLst>
                <a:ext uri="{FF2B5EF4-FFF2-40B4-BE49-F238E27FC236}">
                  <a16:creationId xmlns:a16="http://schemas.microsoft.com/office/drawing/2014/main" id="{C1F7010D-7399-7D4E-FA48-5135E2E7206D}"/>
                </a:ext>
              </a:extLst>
            </p:cNvPr>
            <p:cNvSpPr/>
            <p:nvPr/>
          </p:nvSpPr>
          <p:spPr>
            <a:xfrm>
              <a:off x="5357139" y="3630692"/>
              <a:ext cx="129404" cy="162274"/>
            </a:xfrm>
            <a:prstGeom prst="irregularSeal1">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b="1">
                  <a:latin typeface="Abadi" panose="020B0604020104020204" pitchFamily="34" charset="0"/>
                </a:rPr>
                <a:t>1</a:t>
              </a:r>
            </a:p>
          </p:txBody>
        </p:sp>
        <p:sp>
          <p:nvSpPr>
            <p:cNvPr id="33" name="ZoneTexte 32">
              <a:extLst>
                <a:ext uri="{FF2B5EF4-FFF2-40B4-BE49-F238E27FC236}">
                  <a16:creationId xmlns:a16="http://schemas.microsoft.com/office/drawing/2014/main" id="{31D10058-E7D9-9C94-DBF2-1F744E07216A}"/>
                </a:ext>
              </a:extLst>
            </p:cNvPr>
            <p:cNvSpPr txBox="1"/>
            <p:nvPr/>
          </p:nvSpPr>
          <p:spPr>
            <a:xfrm>
              <a:off x="5534596" y="3565816"/>
              <a:ext cx="1738355" cy="358037"/>
            </a:xfrm>
            <a:prstGeom prst="rect">
              <a:avLst/>
            </a:prstGeom>
            <a:noFill/>
            <a:ln>
              <a:noFill/>
            </a:ln>
          </p:spPr>
          <p:txBody>
            <a:bodyPr wrap="square" lIns="0" tIns="0" rIns="0" bIns="0" rtlCol="0" anchor="ctr">
              <a:noAutofit/>
            </a:bodyPr>
            <a:lstStyle/>
            <a:p>
              <a:r>
                <a:rPr lang="fr-FR" sz="600" b="1">
                  <a:latin typeface="Abadi" panose="020B0604020104020204" pitchFamily="34" charset="0"/>
                </a:rPr>
                <a:t>Mise à jour du fichier des bonnes pratiques d’architecture : le fichier maître est celui qui génère le nombre minimal d’opérations</a:t>
              </a:r>
            </a:p>
          </p:txBody>
        </p:sp>
        <p:sp>
          <p:nvSpPr>
            <p:cNvPr id="35" name="ZoneTexte 34">
              <a:extLst>
                <a:ext uri="{FF2B5EF4-FFF2-40B4-BE49-F238E27FC236}">
                  <a16:creationId xmlns:a16="http://schemas.microsoft.com/office/drawing/2014/main" id="{C91F6E84-E91F-BB72-3C07-F822068F0F83}"/>
                </a:ext>
              </a:extLst>
            </p:cNvPr>
            <p:cNvSpPr txBox="1"/>
            <p:nvPr/>
          </p:nvSpPr>
          <p:spPr>
            <a:xfrm>
              <a:off x="7307598" y="3547765"/>
              <a:ext cx="1549528" cy="358037"/>
            </a:xfrm>
            <a:prstGeom prst="rect">
              <a:avLst/>
            </a:prstGeom>
            <a:noFill/>
            <a:ln>
              <a:noFill/>
            </a:ln>
          </p:spPr>
          <p:txBody>
            <a:bodyPr wrap="square" lIns="0" tIns="0" rIns="0" bIns="0" rtlCol="0" anchor="ctr">
              <a:noAutofit/>
            </a:bodyPr>
            <a:lstStyle/>
            <a:p>
              <a:r>
                <a:rPr lang="fr-FR" sz="600" b="1">
                  <a:latin typeface="Abadi" panose="020B0604020104020204" pitchFamily="34" charset="0"/>
                </a:rPr>
                <a:t>Les métiers précisent dans leur demande de développement le nombre d’opérations générées par leurs choix d’architecture</a:t>
              </a:r>
            </a:p>
          </p:txBody>
        </p:sp>
        <p:sp>
          <p:nvSpPr>
            <p:cNvPr id="36" name="ZoneTexte 35">
              <a:extLst>
                <a:ext uri="{FF2B5EF4-FFF2-40B4-BE49-F238E27FC236}">
                  <a16:creationId xmlns:a16="http://schemas.microsoft.com/office/drawing/2014/main" id="{0BD65039-6525-8C3F-2C2C-D230962C4131}"/>
                </a:ext>
              </a:extLst>
            </p:cNvPr>
            <p:cNvSpPr txBox="1"/>
            <p:nvPr/>
          </p:nvSpPr>
          <p:spPr>
            <a:xfrm>
              <a:off x="8891471" y="3523236"/>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Equipe IT_CASA +</a:t>
              </a:r>
            </a:p>
            <a:p>
              <a:pPr algn="ctr"/>
              <a:r>
                <a:rPr lang="fr-FR" sz="600" b="1">
                  <a:latin typeface="Abadi" panose="020B0604020104020204" pitchFamily="34" charset="0"/>
                </a:rPr>
                <a:t>Equipe ‘Métiers’</a:t>
              </a:r>
            </a:p>
          </p:txBody>
        </p:sp>
        <p:sp>
          <p:nvSpPr>
            <p:cNvPr id="37" name="ZoneTexte 36">
              <a:extLst>
                <a:ext uri="{FF2B5EF4-FFF2-40B4-BE49-F238E27FC236}">
                  <a16:creationId xmlns:a16="http://schemas.microsoft.com/office/drawing/2014/main" id="{CA1C10A6-2BFC-A191-8C3E-E8D3BC111D27}"/>
                </a:ext>
              </a:extLst>
            </p:cNvPr>
            <p:cNvSpPr txBox="1"/>
            <p:nvPr/>
          </p:nvSpPr>
          <p:spPr>
            <a:xfrm>
              <a:off x="9519496" y="3514785"/>
              <a:ext cx="578938" cy="396074"/>
            </a:xfrm>
            <a:prstGeom prst="rect">
              <a:avLst/>
            </a:prstGeom>
            <a:noFill/>
            <a:ln>
              <a:noFill/>
            </a:ln>
          </p:spPr>
          <p:txBody>
            <a:bodyPr wrap="square" lIns="0" tIns="0" rIns="0" bIns="0" rtlCol="0" anchor="ctr">
              <a:noAutofit/>
            </a:bodyPr>
            <a:lstStyle/>
            <a:p>
              <a:pPr algn="ctr"/>
              <a:r>
                <a:rPr lang="fr-FR" sz="600" b="1">
                  <a:latin typeface="Abadi" panose="020B0604020104020204" pitchFamily="34" charset="0"/>
                </a:rPr>
                <a:t>Immédiatement. Fin sous 10 jours</a:t>
              </a:r>
            </a:p>
          </p:txBody>
        </p:sp>
        <p:sp>
          <p:nvSpPr>
            <p:cNvPr id="44" name="Demi-cadre 43">
              <a:extLst>
                <a:ext uri="{FF2B5EF4-FFF2-40B4-BE49-F238E27FC236}">
                  <a16:creationId xmlns:a16="http://schemas.microsoft.com/office/drawing/2014/main" id="{FEEFC741-59DC-EF30-3E2A-F081B869D8C0}"/>
                </a:ext>
              </a:extLst>
            </p:cNvPr>
            <p:cNvSpPr/>
            <p:nvPr/>
          </p:nvSpPr>
          <p:spPr>
            <a:xfrm rot="8410933" flipH="1">
              <a:off x="10232114" y="3538888"/>
              <a:ext cx="342419" cy="174396"/>
            </a:xfrm>
            <a:prstGeom prst="halfFram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spTree>
    <p:extLst>
      <p:ext uri="{BB962C8B-B14F-4D97-AF65-F5344CB8AC3E}">
        <p14:creationId xmlns:p14="http://schemas.microsoft.com/office/powerpoint/2010/main" val="123982225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4648</TotalTime>
  <Words>1503</Words>
  <Application>Microsoft Office PowerPoint</Application>
  <PresentationFormat>Personnalisé</PresentationFormat>
  <Paragraphs>161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Abadi</vt:lpstr>
      <vt:lpstr>Arial</vt:lpstr>
      <vt:lpstr>Calibri</vt:lpstr>
      <vt:lpstr>Wingdings</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BUONO Frederic</dc:creator>
  <cp:lastModifiedBy>BUONO Frederic</cp:lastModifiedBy>
  <cp:revision>36</cp:revision>
  <cp:lastPrinted>2014-07-04T09:53:27Z</cp:lastPrinted>
  <dcterms:created xsi:type="dcterms:W3CDTF">2014-07-03T11:40:28Z</dcterms:created>
  <dcterms:modified xsi:type="dcterms:W3CDTF">2024-05-31T10:07:37Z</dcterms:modified>
</cp:coreProperties>
</file>