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15119350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66FF33"/>
    <a:srgbClr val="FBFB05"/>
    <a:srgbClr val="FFFF00"/>
    <a:srgbClr val="0033CC"/>
    <a:srgbClr val="00FF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016" autoAdjust="0"/>
    <p:restoredTop sz="94660"/>
  </p:normalViewPr>
  <p:slideViewPr>
    <p:cSldViewPr snapToGrid="0">
      <p:cViewPr varScale="1">
        <p:scale>
          <a:sx n="80" d="100"/>
          <a:sy n="80" d="100"/>
        </p:scale>
        <p:origin x="15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23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0530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343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864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68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477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8037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701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95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62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1337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1CA45-4557-4367-BE9E-96F031626C10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104B9-4192-47F4-9888-78F6B377C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439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5F195-0BBB-BE89-48DF-DF8D3C58A1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Rectangle 250">
            <a:extLst>
              <a:ext uri="{FF2B5EF4-FFF2-40B4-BE49-F238E27FC236}">
                <a16:creationId xmlns:a16="http://schemas.microsoft.com/office/drawing/2014/main" id="{D3F4936F-C5BC-0155-A3CC-7A4CD478A933}"/>
              </a:ext>
            </a:extLst>
          </p:cNvPr>
          <p:cNvSpPr/>
          <p:nvPr/>
        </p:nvSpPr>
        <p:spPr>
          <a:xfrm>
            <a:off x="12889591" y="6813446"/>
            <a:ext cx="210974" cy="66675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000"/>
              <a:t>8</a:t>
            </a:r>
            <a:endParaRPr lang="fr-FR" sz="1000" dirty="0"/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3CFADF93-2CF1-4F80-367A-137BF4ACBE32}"/>
              </a:ext>
            </a:extLst>
          </p:cNvPr>
          <p:cNvSpPr/>
          <p:nvPr/>
        </p:nvSpPr>
        <p:spPr>
          <a:xfrm>
            <a:off x="13159015" y="6813446"/>
            <a:ext cx="210974" cy="66675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000"/>
              <a:t>8</a:t>
            </a:r>
            <a:endParaRPr lang="fr-FR" sz="1000" dirty="0"/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4F3C48E2-5060-3E2E-5A81-B8A8DD34F147}"/>
              </a:ext>
            </a:extLst>
          </p:cNvPr>
          <p:cNvCxnSpPr>
            <a:cxnSpLocks/>
          </p:cNvCxnSpPr>
          <p:nvPr/>
        </p:nvCxnSpPr>
        <p:spPr>
          <a:xfrm>
            <a:off x="7557909" y="371759"/>
            <a:ext cx="0" cy="1031923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B696FBE2-9355-7C45-F3B6-0FB319BB5038}"/>
              </a:ext>
            </a:extLst>
          </p:cNvPr>
          <p:cNvCxnSpPr>
            <a:cxnSpLocks/>
          </p:cNvCxnSpPr>
          <p:nvPr/>
        </p:nvCxnSpPr>
        <p:spPr>
          <a:xfrm>
            <a:off x="0" y="5766228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5DC940A4-0455-4D42-7F23-D07338F8BBF0}"/>
              </a:ext>
            </a:extLst>
          </p:cNvPr>
          <p:cNvSpPr txBox="1"/>
          <p:nvPr/>
        </p:nvSpPr>
        <p:spPr>
          <a:xfrm>
            <a:off x="7545584" y="7907181"/>
            <a:ext cx="6006454" cy="353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97" b="1" dirty="0">
                <a:solidFill>
                  <a:srgbClr val="0070C0"/>
                </a:solidFill>
              </a:rPr>
              <a:t>Agir sur nos pratiques / Enseignements</a:t>
            </a:r>
          </a:p>
        </p:txBody>
      </p: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47CBA44E-B50A-596C-A786-5A857F963140}"/>
              </a:ext>
            </a:extLst>
          </p:cNvPr>
          <p:cNvCxnSpPr>
            <a:cxnSpLocks/>
          </p:cNvCxnSpPr>
          <p:nvPr/>
        </p:nvCxnSpPr>
        <p:spPr>
          <a:xfrm>
            <a:off x="1" y="378343"/>
            <a:ext cx="151193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>
            <a:extLst>
              <a:ext uri="{FF2B5EF4-FFF2-40B4-BE49-F238E27FC236}">
                <a16:creationId xmlns:a16="http://schemas.microsoft.com/office/drawing/2014/main" id="{6E5C34E7-F4DD-6D33-29FA-C6995620AD23}"/>
              </a:ext>
            </a:extLst>
          </p:cNvPr>
          <p:cNvSpPr txBox="1"/>
          <p:nvPr/>
        </p:nvSpPr>
        <p:spPr>
          <a:xfrm>
            <a:off x="87048" y="-6066"/>
            <a:ext cx="10323780" cy="363972"/>
          </a:xfrm>
          <a:prstGeom prst="rect">
            <a:avLst/>
          </a:prstGeom>
          <a:noFill/>
        </p:spPr>
        <p:txBody>
          <a:bodyPr wrap="square" lIns="50908" tIns="50908" rIns="0" bIns="50908" rtlCol="0">
            <a:spAutoFit/>
          </a:bodyPr>
          <a:lstStyle/>
          <a:p>
            <a:r>
              <a:rPr lang="fr-FR" sz="1697" b="1">
                <a:solidFill>
                  <a:srgbClr val="0070C0"/>
                </a:solidFill>
              </a:rPr>
              <a:t>Titre : Ne pas couper de câble électrique par erreur</a:t>
            </a:r>
            <a:endParaRPr lang="fr-FR" sz="1697" b="1" dirty="0">
              <a:solidFill>
                <a:srgbClr val="0070C0"/>
              </a:solidFill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617AAF4F-3E49-E809-7065-39ED0F026684}"/>
              </a:ext>
            </a:extLst>
          </p:cNvPr>
          <p:cNvSpPr txBox="1"/>
          <p:nvPr/>
        </p:nvSpPr>
        <p:spPr>
          <a:xfrm>
            <a:off x="944531" y="655737"/>
            <a:ext cx="2077953" cy="2176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14" b="1">
                <a:solidFill>
                  <a:srgbClr val="0070C0"/>
                </a:solidFill>
              </a:rPr>
              <a:t>Contexte :</a:t>
            </a:r>
            <a:endParaRPr lang="fr-FR" sz="1414" b="1" dirty="0"/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AE9317C8-3A05-4019-EE95-4FD602F32BF0}"/>
              </a:ext>
            </a:extLst>
          </p:cNvPr>
          <p:cNvSpPr txBox="1"/>
          <p:nvPr/>
        </p:nvSpPr>
        <p:spPr>
          <a:xfrm>
            <a:off x="2927032" y="601425"/>
            <a:ext cx="4438399" cy="2176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14" b="1">
                <a:solidFill>
                  <a:srgbClr val="0070C0"/>
                </a:solidFill>
              </a:rPr>
              <a:t>Impact Client :</a:t>
            </a:r>
            <a:endParaRPr lang="fr-FR" sz="1131" b="1" dirty="0"/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4796D07E-40C4-4FF6-2706-63ED95B1F752}"/>
              </a:ext>
            </a:extLst>
          </p:cNvPr>
          <p:cNvSpPr txBox="1"/>
          <p:nvPr/>
        </p:nvSpPr>
        <p:spPr>
          <a:xfrm>
            <a:off x="2927032" y="1142310"/>
            <a:ext cx="4438399" cy="2176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14" b="1">
                <a:solidFill>
                  <a:srgbClr val="0070C0"/>
                </a:solidFill>
              </a:rPr>
              <a:t>Impact Entreprise :</a:t>
            </a:r>
            <a:endParaRPr lang="fr-FR" sz="1414" b="1" dirty="0">
              <a:solidFill>
                <a:srgbClr val="0070C0"/>
              </a:solidFill>
            </a:endParaRP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AD352DEF-76AE-9547-F703-E0B38AF31633}"/>
              </a:ext>
            </a:extLst>
          </p:cNvPr>
          <p:cNvSpPr txBox="1"/>
          <p:nvPr/>
        </p:nvSpPr>
        <p:spPr>
          <a:xfrm>
            <a:off x="2927032" y="1857285"/>
            <a:ext cx="4438399" cy="2176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14" b="1">
                <a:solidFill>
                  <a:srgbClr val="0070C0"/>
                </a:solidFill>
              </a:rPr>
              <a:t>Impact Humain :</a:t>
            </a:r>
            <a:endParaRPr lang="fr-FR" sz="1414" b="1" dirty="0"/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0AD407B7-322A-34CD-65C6-5AA85AEF02DB}"/>
              </a:ext>
            </a:extLst>
          </p:cNvPr>
          <p:cNvSpPr txBox="1"/>
          <p:nvPr/>
        </p:nvSpPr>
        <p:spPr>
          <a:xfrm>
            <a:off x="2927032" y="2442721"/>
            <a:ext cx="4438399" cy="2176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14" b="1">
                <a:solidFill>
                  <a:srgbClr val="0070C0"/>
                </a:solidFill>
              </a:rPr>
              <a:t>Impact Sociétal/Environnemental :</a:t>
            </a:r>
            <a:endParaRPr lang="fr-FR" sz="1414" b="1" dirty="0">
              <a:solidFill>
                <a:srgbClr val="0070C0"/>
              </a:solidFill>
            </a:endParaRPr>
          </a:p>
        </p:txBody>
      </p:sp>
      <p:sp>
        <p:nvSpPr>
          <p:cNvPr id="95" name="ZoneTexte 94">
            <a:extLst>
              <a:ext uri="{FF2B5EF4-FFF2-40B4-BE49-F238E27FC236}">
                <a16:creationId xmlns:a16="http://schemas.microsoft.com/office/drawing/2014/main" id="{B66053C2-100F-2934-759F-C437A9400B9B}"/>
              </a:ext>
            </a:extLst>
          </p:cNvPr>
          <p:cNvSpPr txBox="1"/>
          <p:nvPr/>
        </p:nvSpPr>
        <p:spPr>
          <a:xfrm>
            <a:off x="-77342" y="3063012"/>
            <a:ext cx="3416466" cy="309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14" b="1">
                <a:solidFill>
                  <a:srgbClr val="0070C0"/>
                </a:solidFill>
              </a:rPr>
              <a:t>Processus ou standard de travail</a:t>
            </a:r>
            <a:endParaRPr lang="fr-FR" sz="1414" b="1" dirty="0">
              <a:solidFill>
                <a:srgbClr val="0070C0"/>
              </a:solidFill>
            </a:endParaRPr>
          </a:p>
        </p:txBody>
      </p:sp>
      <p:sp>
        <p:nvSpPr>
          <p:cNvPr id="157" name="ZoneTexte 156">
            <a:extLst>
              <a:ext uri="{FF2B5EF4-FFF2-40B4-BE49-F238E27FC236}">
                <a16:creationId xmlns:a16="http://schemas.microsoft.com/office/drawing/2014/main" id="{99B9AF9D-4228-6D52-4F7E-8969FBFAEF2E}"/>
              </a:ext>
            </a:extLst>
          </p:cNvPr>
          <p:cNvSpPr txBox="1"/>
          <p:nvPr/>
        </p:nvSpPr>
        <p:spPr>
          <a:xfrm>
            <a:off x="7559676" y="-2617"/>
            <a:ext cx="1776879" cy="363972"/>
          </a:xfrm>
          <a:prstGeom prst="rect">
            <a:avLst/>
          </a:prstGeom>
          <a:noFill/>
        </p:spPr>
        <p:txBody>
          <a:bodyPr wrap="square" lIns="50908" tIns="50908" rIns="0" bIns="50908" rtlCol="0">
            <a:spAutoFit/>
          </a:bodyPr>
          <a:lstStyle/>
          <a:p>
            <a:r>
              <a:rPr lang="fr-FR" sz="1697" b="1">
                <a:solidFill>
                  <a:srgbClr val="0070C0"/>
                </a:solidFill>
              </a:rPr>
              <a:t>Porteur :</a:t>
            </a:r>
            <a:endParaRPr lang="fr-FR" sz="1697" b="1" dirty="0"/>
          </a:p>
        </p:txBody>
      </p:sp>
      <p:sp>
        <p:nvSpPr>
          <p:cNvPr id="158" name="ZoneTexte 157">
            <a:extLst>
              <a:ext uri="{FF2B5EF4-FFF2-40B4-BE49-F238E27FC236}">
                <a16:creationId xmlns:a16="http://schemas.microsoft.com/office/drawing/2014/main" id="{B84DEF22-A12A-2016-DA07-41C049E4D993}"/>
              </a:ext>
            </a:extLst>
          </p:cNvPr>
          <p:cNvSpPr txBox="1"/>
          <p:nvPr/>
        </p:nvSpPr>
        <p:spPr>
          <a:xfrm>
            <a:off x="10048960" y="-54"/>
            <a:ext cx="1960148" cy="363972"/>
          </a:xfrm>
          <a:prstGeom prst="rect">
            <a:avLst/>
          </a:prstGeom>
          <a:noFill/>
        </p:spPr>
        <p:txBody>
          <a:bodyPr wrap="square" lIns="50908" tIns="50908" rIns="0" bIns="50908" rtlCol="0">
            <a:spAutoFit/>
          </a:bodyPr>
          <a:lstStyle/>
          <a:p>
            <a:r>
              <a:rPr lang="fr-FR" sz="1697" b="1">
                <a:solidFill>
                  <a:srgbClr val="0070C0"/>
                </a:solidFill>
              </a:rPr>
              <a:t>Début : </a:t>
            </a:r>
            <a:r>
              <a:rPr lang="fr-FR" sz="1697" b="1"/>
              <a:t>28/02/2023</a:t>
            </a:r>
            <a:endParaRPr lang="fr-FR" sz="1697" b="1" dirty="0"/>
          </a:p>
        </p:txBody>
      </p:sp>
      <p:sp>
        <p:nvSpPr>
          <p:cNvPr id="159" name="ZoneTexte 158">
            <a:extLst>
              <a:ext uri="{FF2B5EF4-FFF2-40B4-BE49-F238E27FC236}">
                <a16:creationId xmlns:a16="http://schemas.microsoft.com/office/drawing/2014/main" id="{E0339389-D8CC-BA7B-688F-287C13C43739}"/>
              </a:ext>
            </a:extLst>
          </p:cNvPr>
          <p:cNvSpPr txBox="1"/>
          <p:nvPr/>
        </p:nvSpPr>
        <p:spPr>
          <a:xfrm>
            <a:off x="12448281" y="-17528"/>
            <a:ext cx="1960148" cy="363972"/>
          </a:xfrm>
          <a:prstGeom prst="rect">
            <a:avLst/>
          </a:prstGeom>
          <a:noFill/>
        </p:spPr>
        <p:txBody>
          <a:bodyPr wrap="square" lIns="50908" tIns="50908" rIns="0" bIns="50908" rtlCol="0">
            <a:spAutoFit/>
          </a:bodyPr>
          <a:lstStyle/>
          <a:p>
            <a:r>
              <a:rPr lang="fr-FR" sz="1697" b="1">
                <a:solidFill>
                  <a:srgbClr val="0070C0"/>
                </a:solidFill>
              </a:rPr>
              <a:t>Maj :</a:t>
            </a:r>
            <a:endParaRPr lang="fr-FR" sz="1697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953E31B-A172-79BD-4F3B-42F97181BD07}"/>
              </a:ext>
            </a:extLst>
          </p:cNvPr>
          <p:cNvSpPr txBox="1"/>
          <p:nvPr/>
        </p:nvSpPr>
        <p:spPr>
          <a:xfrm>
            <a:off x="-17509" y="334245"/>
            <a:ext cx="7577178" cy="309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14" b="1">
                <a:solidFill>
                  <a:srgbClr val="0070C0"/>
                </a:solidFill>
              </a:rPr>
              <a:t>Pb :</a:t>
            </a:r>
            <a:endParaRPr lang="fr-FR" sz="1131" dirty="0"/>
          </a:p>
        </p:txBody>
      </p:sp>
      <p:sp>
        <p:nvSpPr>
          <p:cNvPr id="177" name="ZoneTexte 176">
            <a:extLst>
              <a:ext uri="{FF2B5EF4-FFF2-40B4-BE49-F238E27FC236}">
                <a16:creationId xmlns:a16="http://schemas.microsoft.com/office/drawing/2014/main" id="{D2A7E4A4-3DB7-7D32-D9F0-1F383D3FF091}"/>
              </a:ext>
            </a:extLst>
          </p:cNvPr>
          <p:cNvSpPr txBox="1"/>
          <p:nvPr/>
        </p:nvSpPr>
        <p:spPr>
          <a:xfrm>
            <a:off x="228138" y="5753249"/>
            <a:ext cx="1336287" cy="276832"/>
          </a:xfrm>
          <a:prstGeom prst="rect">
            <a:avLst/>
          </a:prstGeom>
          <a:noFill/>
        </p:spPr>
        <p:txBody>
          <a:bodyPr wrap="square" lIns="50908" tIns="50908" rIns="50908" bIns="50908" rtlCol="0" anchor="ctr">
            <a:spAutoFit/>
          </a:bodyPr>
          <a:lstStyle/>
          <a:p>
            <a:pPr algn="ctr"/>
            <a:r>
              <a:rPr lang="fr-FR" sz="1131" b="1">
                <a:solidFill>
                  <a:srgbClr val="0070C0"/>
                </a:solidFill>
                <a:latin typeface="Abadi" panose="020B0604020104020204" pitchFamily="34" charset="0"/>
              </a:rPr>
              <a:t>Hypothèse de cause</a:t>
            </a:r>
            <a:endParaRPr lang="fr-FR" sz="1131" b="1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cxnSp>
        <p:nvCxnSpPr>
          <p:cNvPr id="180" name="Connecteur droit 179">
            <a:extLst>
              <a:ext uri="{FF2B5EF4-FFF2-40B4-BE49-F238E27FC236}">
                <a16:creationId xmlns:a16="http://schemas.microsoft.com/office/drawing/2014/main" id="{1D9B7476-C73E-4715-1ED5-C70C31C1784D}"/>
              </a:ext>
            </a:extLst>
          </p:cNvPr>
          <p:cNvCxnSpPr>
            <a:cxnSpLocks/>
          </p:cNvCxnSpPr>
          <p:nvPr/>
        </p:nvCxnSpPr>
        <p:spPr>
          <a:xfrm>
            <a:off x="261262" y="5753214"/>
            <a:ext cx="0" cy="4938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cteur droit 180">
            <a:extLst>
              <a:ext uri="{FF2B5EF4-FFF2-40B4-BE49-F238E27FC236}">
                <a16:creationId xmlns:a16="http://schemas.microsoft.com/office/drawing/2014/main" id="{56D7C263-048B-A8BE-559D-05384B383EC7}"/>
              </a:ext>
            </a:extLst>
          </p:cNvPr>
          <p:cNvCxnSpPr>
            <a:cxnSpLocks/>
          </p:cNvCxnSpPr>
          <p:nvPr/>
        </p:nvCxnSpPr>
        <p:spPr>
          <a:xfrm>
            <a:off x="1755542" y="5753214"/>
            <a:ext cx="0" cy="4938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ZoneTexte 181">
            <a:extLst>
              <a:ext uri="{FF2B5EF4-FFF2-40B4-BE49-F238E27FC236}">
                <a16:creationId xmlns:a16="http://schemas.microsoft.com/office/drawing/2014/main" id="{A498BD01-A2A3-75D4-C38B-8A160A42A0D7}"/>
              </a:ext>
            </a:extLst>
          </p:cNvPr>
          <p:cNvSpPr txBox="1"/>
          <p:nvPr/>
        </p:nvSpPr>
        <p:spPr>
          <a:xfrm>
            <a:off x="2121829" y="5772733"/>
            <a:ext cx="3942664" cy="276832"/>
          </a:xfrm>
          <a:prstGeom prst="rect">
            <a:avLst/>
          </a:prstGeom>
          <a:noFill/>
        </p:spPr>
        <p:txBody>
          <a:bodyPr wrap="square" lIns="50908" tIns="50908" rIns="50908" bIns="50908" rtlCol="0" anchor="ctr">
            <a:spAutoFit/>
          </a:bodyPr>
          <a:lstStyle/>
          <a:p>
            <a:pPr algn="ctr"/>
            <a:r>
              <a:rPr lang="fr-FR" sz="1131" b="1">
                <a:solidFill>
                  <a:srgbClr val="0070C0"/>
                </a:solidFill>
                <a:latin typeface="Abadi" panose="020B0604020104020204" pitchFamily="34" charset="0"/>
              </a:rPr>
              <a:t>Comment l’hypothèse peut-elle être validée? + Observations</a:t>
            </a:r>
            <a:endParaRPr lang="fr-FR" sz="1131" b="1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sp>
        <p:nvSpPr>
          <p:cNvPr id="184" name="ZoneTexte 183">
            <a:extLst>
              <a:ext uri="{FF2B5EF4-FFF2-40B4-BE49-F238E27FC236}">
                <a16:creationId xmlns:a16="http://schemas.microsoft.com/office/drawing/2014/main" id="{2D1CA01F-B14E-D784-F267-CC10542AD2DB}"/>
              </a:ext>
            </a:extLst>
          </p:cNvPr>
          <p:cNvSpPr txBox="1"/>
          <p:nvPr/>
        </p:nvSpPr>
        <p:spPr>
          <a:xfrm>
            <a:off x="6863050" y="5753249"/>
            <a:ext cx="722574" cy="276832"/>
          </a:xfrm>
          <a:prstGeom prst="rect">
            <a:avLst/>
          </a:prstGeom>
          <a:noFill/>
        </p:spPr>
        <p:txBody>
          <a:bodyPr wrap="square" lIns="50908" tIns="50908" rIns="50908" bIns="50908" rtlCol="0" anchor="ctr">
            <a:spAutoFit/>
          </a:bodyPr>
          <a:lstStyle/>
          <a:p>
            <a:pPr algn="ctr"/>
            <a:r>
              <a:rPr lang="fr-FR" sz="1131" b="1">
                <a:solidFill>
                  <a:srgbClr val="0070C0"/>
                </a:solidFill>
                <a:latin typeface="Abadi" panose="020B0604020104020204" pitchFamily="34" charset="0"/>
              </a:rPr>
              <a:t>OK/KO?</a:t>
            </a:r>
            <a:endParaRPr lang="fr-FR" sz="1131" b="1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cxnSp>
        <p:nvCxnSpPr>
          <p:cNvPr id="187" name="Connecteur droit 186">
            <a:extLst>
              <a:ext uri="{FF2B5EF4-FFF2-40B4-BE49-F238E27FC236}">
                <a16:creationId xmlns:a16="http://schemas.microsoft.com/office/drawing/2014/main" id="{082F6D38-C68C-00C6-501A-AA2F5ED46897}"/>
              </a:ext>
            </a:extLst>
          </p:cNvPr>
          <p:cNvCxnSpPr>
            <a:cxnSpLocks/>
          </p:cNvCxnSpPr>
          <p:nvPr/>
        </p:nvCxnSpPr>
        <p:spPr>
          <a:xfrm>
            <a:off x="6863050" y="5753214"/>
            <a:ext cx="0" cy="4938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cteur droit 187">
            <a:extLst>
              <a:ext uri="{FF2B5EF4-FFF2-40B4-BE49-F238E27FC236}">
                <a16:creationId xmlns:a16="http://schemas.microsoft.com/office/drawing/2014/main" id="{5822C588-7EFF-C404-6E80-E9A6E5CC42B7}"/>
              </a:ext>
            </a:extLst>
          </p:cNvPr>
          <p:cNvCxnSpPr>
            <a:cxnSpLocks/>
          </p:cNvCxnSpPr>
          <p:nvPr/>
        </p:nvCxnSpPr>
        <p:spPr>
          <a:xfrm>
            <a:off x="0" y="6035411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cteur droit 189">
            <a:extLst>
              <a:ext uri="{FF2B5EF4-FFF2-40B4-BE49-F238E27FC236}">
                <a16:creationId xmlns:a16="http://schemas.microsoft.com/office/drawing/2014/main" id="{C483CE78-B1EB-46B9-2635-C461E2E822EA}"/>
              </a:ext>
            </a:extLst>
          </p:cNvPr>
          <p:cNvCxnSpPr>
            <a:cxnSpLocks/>
          </p:cNvCxnSpPr>
          <p:nvPr/>
        </p:nvCxnSpPr>
        <p:spPr>
          <a:xfrm>
            <a:off x="7782831" y="371758"/>
            <a:ext cx="0" cy="5243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cteur droit 190">
            <a:extLst>
              <a:ext uri="{FF2B5EF4-FFF2-40B4-BE49-F238E27FC236}">
                <a16:creationId xmlns:a16="http://schemas.microsoft.com/office/drawing/2014/main" id="{212838CE-72CD-927C-8937-C9F24B960D11}"/>
              </a:ext>
            </a:extLst>
          </p:cNvPr>
          <p:cNvCxnSpPr>
            <a:cxnSpLocks/>
          </p:cNvCxnSpPr>
          <p:nvPr/>
        </p:nvCxnSpPr>
        <p:spPr>
          <a:xfrm>
            <a:off x="10309001" y="371758"/>
            <a:ext cx="0" cy="5243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cteur droit 191">
            <a:extLst>
              <a:ext uri="{FF2B5EF4-FFF2-40B4-BE49-F238E27FC236}">
                <a16:creationId xmlns:a16="http://schemas.microsoft.com/office/drawing/2014/main" id="{5C1C77E3-7E62-6A60-6B7E-66011246F592}"/>
              </a:ext>
            </a:extLst>
          </p:cNvPr>
          <p:cNvCxnSpPr>
            <a:cxnSpLocks/>
          </p:cNvCxnSpPr>
          <p:nvPr/>
        </p:nvCxnSpPr>
        <p:spPr>
          <a:xfrm>
            <a:off x="12549193" y="371758"/>
            <a:ext cx="0" cy="5243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cteur droit 192">
            <a:extLst>
              <a:ext uri="{FF2B5EF4-FFF2-40B4-BE49-F238E27FC236}">
                <a16:creationId xmlns:a16="http://schemas.microsoft.com/office/drawing/2014/main" id="{18E12B44-C28B-EC1E-6AE8-03134D1E0EFF}"/>
              </a:ext>
            </a:extLst>
          </p:cNvPr>
          <p:cNvCxnSpPr>
            <a:cxnSpLocks/>
          </p:cNvCxnSpPr>
          <p:nvPr/>
        </p:nvCxnSpPr>
        <p:spPr>
          <a:xfrm>
            <a:off x="7559669" y="727398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B74108B4-6A7E-7699-8D42-0B27CCB8DDD0}"/>
              </a:ext>
            </a:extLst>
          </p:cNvPr>
          <p:cNvSpPr txBox="1"/>
          <p:nvPr/>
        </p:nvSpPr>
        <p:spPr>
          <a:xfrm>
            <a:off x="7557909" y="378492"/>
            <a:ext cx="585007" cy="21762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lang="fr-FR" sz="1414" b="1" dirty="0">
                <a:solidFill>
                  <a:srgbClr val="0070C0"/>
                </a:solidFill>
              </a:rPr>
              <a:t>Actions</a:t>
            </a:r>
          </a:p>
        </p:txBody>
      </p:sp>
      <p:sp>
        <p:nvSpPr>
          <p:cNvPr id="200" name="ZoneTexte 199">
            <a:extLst>
              <a:ext uri="{FF2B5EF4-FFF2-40B4-BE49-F238E27FC236}">
                <a16:creationId xmlns:a16="http://schemas.microsoft.com/office/drawing/2014/main" id="{C605B8C0-92AB-D1DE-B946-36BECF2199B7}"/>
              </a:ext>
            </a:extLst>
          </p:cNvPr>
          <p:cNvSpPr txBox="1"/>
          <p:nvPr/>
        </p:nvSpPr>
        <p:spPr>
          <a:xfrm>
            <a:off x="7570793" y="574741"/>
            <a:ext cx="192176" cy="17402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fr-FR" sz="1131" b="1">
                <a:solidFill>
                  <a:srgbClr val="0070C0"/>
                </a:solidFill>
                <a:latin typeface="Abadi" panose="020B0604020104020204" pitchFamily="34" charset="0"/>
              </a:rPr>
              <a:t>#</a:t>
            </a:r>
            <a:endParaRPr lang="fr-FR" sz="1131" b="1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sp>
        <p:nvSpPr>
          <p:cNvPr id="201" name="ZoneTexte 200">
            <a:extLst>
              <a:ext uri="{FF2B5EF4-FFF2-40B4-BE49-F238E27FC236}">
                <a16:creationId xmlns:a16="http://schemas.microsoft.com/office/drawing/2014/main" id="{8142C5AC-F9B2-5B9C-AF86-57EBC0A82A7A}"/>
              </a:ext>
            </a:extLst>
          </p:cNvPr>
          <p:cNvSpPr txBox="1"/>
          <p:nvPr/>
        </p:nvSpPr>
        <p:spPr>
          <a:xfrm>
            <a:off x="8305108" y="393991"/>
            <a:ext cx="1912425" cy="276832"/>
          </a:xfrm>
          <a:prstGeom prst="rect">
            <a:avLst/>
          </a:prstGeom>
          <a:noFill/>
        </p:spPr>
        <p:txBody>
          <a:bodyPr wrap="square" lIns="50908" tIns="50908" rIns="50908" bIns="50908" rtlCol="0" anchor="ctr">
            <a:spAutoFit/>
          </a:bodyPr>
          <a:lstStyle/>
          <a:p>
            <a:pPr algn="ctr"/>
            <a:r>
              <a:rPr lang="fr-FR" sz="1131" b="1">
                <a:solidFill>
                  <a:srgbClr val="0070C0"/>
                </a:solidFill>
                <a:latin typeface="Abadi" panose="020B0604020104020204" pitchFamily="34" charset="0"/>
              </a:rPr>
              <a:t>Action à tester</a:t>
            </a:r>
            <a:endParaRPr lang="fr-FR" sz="1131" b="1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sp>
        <p:nvSpPr>
          <p:cNvPr id="202" name="ZoneTexte 201">
            <a:extLst>
              <a:ext uri="{FF2B5EF4-FFF2-40B4-BE49-F238E27FC236}">
                <a16:creationId xmlns:a16="http://schemas.microsoft.com/office/drawing/2014/main" id="{6DF41DBB-47AC-D348-8DFA-79743D46DA41}"/>
              </a:ext>
            </a:extLst>
          </p:cNvPr>
          <p:cNvSpPr txBox="1"/>
          <p:nvPr/>
        </p:nvSpPr>
        <p:spPr>
          <a:xfrm>
            <a:off x="10433556" y="393991"/>
            <a:ext cx="1708330" cy="276832"/>
          </a:xfrm>
          <a:prstGeom prst="rect">
            <a:avLst/>
          </a:prstGeom>
          <a:noFill/>
        </p:spPr>
        <p:txBody>
          <a:bodyPr wrap="square" lIns="50908" tIns="50908" rIns="50908" bIns="50908" rtlCol="0" anchor="ctr">
            <a:spAutoFit/>
          </a:bodyPr>
          <a:lstStyle/>
          <a:p>
            <a:pPr algn="ctr"/>
            <a:r>
              <a:rPr lang="fr-FR" sz="1131" b="1">
                <a:solidFill>
                  <a:srgbClr val="0070C0"/>
                </a:solidFill>
                <a:latin typeface="Abadi" panose="020B0604020104020204" pitchFamily="34" charset="0"/>
              </a:rPr>
              <a:t>Résultat attendu</a:t>
            </a:r>
            <a:endParaRPr lang="fr-FR" sz="1131" b="1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sp>
        <p:nvSpPr>
          <p:cNvPr id="203" name="ZoneTexte 202">
            <a:extLst>
              <a:ext uri="{FF2B5EF4-FFF2-40B4-BE49-F238E27FC236}">
                <a16:creationId xmlns:a16="http://schemas.microsoft.com/office/drawing/2014/main" id="{ACC66256-F4BD-84AD-BADF-7084A70C8A3C}"/>
              </a:ext>
            </a:extLst>
          </p:cNvPr>
          <p:cNvSpPr txBox="1"/>
          <p:nvPr/>
        </p:nvSpPr>
        <p:spPr>
          <a:xfrm>
            <a:off x="12547434" y="393991"/>
            <a:ext cx="2450133" cy="276832"/>
          </a:xfrm>
          <a:prstGeom prst="rect">
            <a:avLst/>
          </a:prstGeom>
          <a:noFill/>
        </p:spPr>
        <p:txBody>
          <a:bodyPr wrap="square" lIns="50908" tIns="50908" rIns="50908" bIns="50908" rtlCol="0" anchor="ctr">
            <a:spAutoFit/>
          </a:bodyPr>
          <a:lstStyle/>
          <a:p>
            <a:pPr algn="ctr"/>
            <a:r>
              <a:rPr lang="fr-FR" sz="1131" b="1">
                <a:solidFill>
                  <a:srgbClr val="0070C0"/>
                </a:solidFill>
                <a:latin typeface="Abadi" panose="020B0604020104020204" pitchFamily="34" charset="0"/>
              </a:rPr>
              <a:t>     Qui             Début/fin         OK/KO</a:t>
            </a:r>
            <a:endParaRPr lang="fr-FR" sz="1131" b="1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cxnSp>
        <p:nvCxnSpPr>
          <p:cNvPr id="204" name="Connecteur droit 203">
            <a:extLst>
              <a:ext uri="{FF2B5EF4-FFF2-40B4-BE49-F238E27FC236}">
                <a16:creationId xmlns:a16="http://schemas.microsoft.com/office/drawing/2014/main" id="{926433CF-7DCC-D1B7-B8CA-C41280A08D5C}"/>
              </a:ext>
            </a:extLst>
          </p:cNvPr>
          <p:cNvCxnSpPr>
            <a:cxnSpLocks/>
          </p:cNvCxnSpPr>
          <p:nvPr/>
        </p:nvCxnSpPr>
        <p:spPr>
          <a:xfrm>
            <a:off x="14280251" y="371758"/>
            <a:ext cx="0" cy="5243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cteur droit 204">
            <a:extLst>
              <a:ext uri="{FF2B5EF4-FFF2-40B4-BE49-F238E27FC236}">
                <a16:creationId xmlns:a16="http://schemas.microsoft.com/office/drawing/2014/main" id="{E782B0B2-4334-3E0C-4EB9-CAE3A5B26600}"/>
              </a:ext>
            </a:extLst>
          </p:cNvPr>
          <p:cNvCxnSpPr>
            <a:cxnSpLocks/>
          </p:cNvCxnSpPr>
          <p:nvPr/>
        </p:nvCxnSpPr>
        <p:spPr>
          <a:xfrm>
            <a:off x="13465635" y="371758"/>
            <a:ext cx="0" cy="5243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cteur droit 207">
            <a:extLst>
              <a:ext uri="{FF2B5EF4-FFF2-40B4-BE49-F238E27FC236}">
                <a16:creationId xmlns:a16="http://schemas.microsoft.com/office/drawing/2014/main" id="{152C691C-272B-35D0-B315-3E8DC4ACACF4}"/>
              </a:ext>
            </a:extLst>
          </p:cNvPr>
          <p:cNvCxnSpPr>
            <a:cxnSpLocks/>
          </p:cNvCxnSpPr>
          <p:nvPr/>
        </p:nvCxnSpPr>
        <p:spPr>
          <a:xfrm>
            <a:off x="-1760" y="7936618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cteur droit 217">
            <a:extLst>
              <a:ext uri="{FF2B5EF4-FFF2-40B4-BE49-F238E27FC236}">
                <a16:creationId xmlns:a16="http://schemas.microsoft.com/office/drawing/2014/main" id="{ACF5BF4E-F7A0-1EF8-AE7A-511788722EBC}"/>
              </a:ext>
            </a:extLst>
          </p:cNvPr>
          <p:cNvCxnSpPr>
            <a:cxnSpLocks/>
          </p:cNvCxnSpPr>
          <p:nvPr/>
        </p:nvCxnSpPr>
        <p:spPr>
          <a:xfrm>
            <a:off x="-1760" y="8727648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Explosion : 8 points 216">
            <a:extLst>
              <a:ext uri="{FF2B5EF4-FFF2-40B4-BE49-F238E27FC236}">
                <a16:creationId xmlns:a16="http://schemas.microsoft.com/office/drawing/2014/main" id="{EC644AFC-EE95-15CC-26ED-4F9A996611CF}"/>
              </a:ext>
            </a:extLst>
          </p:cNvPr>
          <p:cNvSpPr/>
          <p:nvPr/>
        </p:nvSpPr>
        <p:spPr>
          <a:xfrm>
            <a:off x="42390" y="8229485"/>
            <a:ext cx="211792" cy="275531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31" b="1">
                <a:latin typeface="Abadi" panose="020B0604020104020204" pitchFamily="34" charset="0"/>
              </a:rPr>
              <a:t>2</a:t>
            </a:r>
          </a:p>
        </p:txBody>
      </p:sp>
      <p:sp>
        <p:nvSpPr>
          <p:cNvPr id="225" name="Explosion : 8 points 224">
            <a:extLst>
              <a:ext uri="{FF2B5EF4-FFF2-40B4-BE49-F238E27FC236}">
                <a16:creationId xmlns:a16="http://schemas.microsoft.com/office/drawing/2014/main" id="{30FD4018-D319-D2F7-DAA1-175E07795B89}"/>
              </a:ext>
            </a:extLst>
          </p:cNvPr>
          <p:cNvSpPr/>
          <p:nvPr/>
        </p:nvSpPr>
        <p:spPr>
          <a:xfrm>
            <a:off x="42390" y="6566912"/>
            <a:ext cx="211792" cy="288604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31" b="1">
                <a:latin typeface="Abadi" panose="020B0604020104020204" pitchFamily="34" charset="0"/>
              </a:rPr>
              <a:t>1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23C984D9-200E-1DCD-FDCB-8CEC306CD14C}"/>
              </a:ext>
            </a:extLst>
          </p:cNvPr>
          <p:cNvCxnSpPr>
            <a:cxnSpLocks/>
          </p:cNvCxnSpPr>
          <p:nvPr/>
        </p:nvCxnSpPr>
        <p:spPr>
          <a:xfrm>
            <a:off x="7551262" y="2087445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57C4CF9B-F57B-6A5C-E217-489FE77D6BC5}"/>
              </a:ext>
            </a:extLst>
          </p:cNvPr>
          <p:cNvCxnSpPr>
            <a:cxnSpLocks/>
          </p:cNvCxnSpPr>
          <p:nvPr/>
        </p:nvCxnSpPr>
        <p:spPr>
          <a:xfrm>
            <a:off x="7570793" y="3920329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droit 95">
            <a:extLst>
              <a:ext uri="{FF2B5EF4-FFF2-40B4-BE49-F238E27FC236}">
                <a16:creationId xmlns:a16="http://schemas.microsoft.com/office/drawing/2014/main" id="{B9436582-2B73-F933-3201-2D820A219AC2}"/>
              </a:ext>
            </a:extLst>
          </p:cNvPr>
          <p:cNvCxnSpPr>
            <a:cxnSpLocks/>
          </p:cNvCxnSpPr>
          <p:nvPr/>
        </p:nvCxnSpPr>
        <p:spPr>
          <a:xfrm>
            <a:off x="-1284" y="3114046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xplosion : 8 points 25">
            <a:extLst>
              <a:ext uri="{FF2B5EF4-FFF2-40B4-BE49-F238E27FC236}">
                <a16:creationId xmlns:a16="http://schemas.microsoft.com/office/drawing/2014/main" id="{2BB0B919-8D75-408A-BF7A-BCEFB96B5820}"/>
              </a:ext>
            </a:extLst>
          </p:cNvPr>
          <p:cNvSpPr/>
          <p:nvPr/>
        </p:nvSpPr>
        <p:spPr>
          <a:xfrm>
            <a:off x="7573507" y="4538744"/>
            <a:ext cx="182991" cy="229473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31" b="1">
                <a:latin typeface="Abadi" panose="020B0604020104020204" pitchFamily="34" charset="0"/>
              </a:rPr>
              <a:t>2</a:t>
            </a:r>
          </a:p>
        </p:txBody>
      </p:sp>
      <p:sp>
        <p:nvSpPr>
          <p:cNvPr id="16" name="Explosion : 8 points 15">
            <a:extLst>
              <a:ext uri="{FF2B5EF4-FFF2-40B4-BE49-F238E27FC236}">
                <a16:creationId xmlns:a16="http://schemas.microsoft.com/office/drawing/2014/main" id="{93A0C506-6567-371F-16EC-C35F51B9565E}"/>
              </a:ext>
            </a:extLst>
          </p:cNvPr>
          <p:cNvSpPr/>
          <p:nvPr/>
        </p:nvSpPr>
        <p:spPr>
          <a:xfrm>
            <a:off x="7568645" y="1272830"/>
            <a:ext cx="182991" cy="229473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31" b="1">
                <a:latin typeface="Abadi" panose="020B0604020104020204" pitchFamily="34" charset="0"/>
              </a:rPr>
              <a:t>1</a:t>
            </a:r>
          </a:p>
        </p:txBody>
      </p:sp>
      <p:cxnSp>
        <p:nvCxnSpPr>
          <p:cNvPr id="322" name="Connecteur droit 321">
            <a:extLst>
              <a:ext uri="{FF2B5EF4-FFF2-40B4-BE49-F238E27FC236}">
                <a16:creationId xmlns:a16="http://schemas.microsoft.com/office/drawing/2014/main" id="{5C844942-5EBD-2DF6-5F33-E6C3C00ABDF2}"/>
              </a:ext>
            </a:extLst>
          </p:cNvPr>
          <p:cNvCxnSpPr>
            <a:cxnSpLocks/>
          </p:cNvCxnSpPr>
          <p:nvPr/>
        </p:nvCxnSpPr>
        <p:spPr>
          <a:xfrm>
            <a:off x="2746097" y="670856"/>
            <a:ext cx="0" cy="23417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EA0A4F34-B03D-6A90-C850-98FA40CB59EA}"/>
              </a:ext>
            </a:extLst>
          </p:cNvPr>
          <p:cNvSpPr txBox="1"/>
          <p:nvPr/>
        </p:nvSpPr>
        <p:spPr>
          <a:xfrm>
            <a:off x="7611432" y="5630711"/>
            <a:ext cx="1111970" cy="261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697" b="1" dirty="0">
                <a:solidFill>
                  <a:srgbClr val="0070C0"/>
                </a:solidFill>
              </a:rPr>
              <a:t>Résultats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43D9FACD-E4E1-4ED4-33E4-3F2870AA7571}"/>
              </a:ext>
            </a:extLst>
          </p:cNvPr>
          <p:cNvCxnSpPr>
            <a:cxnSpLocks/>
          </p:cNvCxnSpPr>
          <p:nvPr/>
        </p:nvCxnSpPr>
        <p:spPr>
          <a:xfrm>
            <a:off x="7559669" y="7971030"/>
            <a:ext cx="755968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873AF633-57F4-BF29-A0F3-660C559FF9AD}"/>
              </a:ext>
            </a:extLst>
          </p:cNvPr>
          <p:cNvCxnSpPr>
            <a:cxnSpLocks/>
          </p:cNvCxnSpPr>
          <p:nvPr/>
        </p:nvCxnSpPr>
        <p:spPr>
          <a:xfrm>
            <a:off x="7557897" y="5613190"/>
            <a:ext cx="755968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0CE29899-27E3-A661-CF78-E64B7DC14AEB}"/>
              </a:ext>
            </a:extLst>
          </p:cNvPr>
          <p:cNvGrpSpPr/>
          <p:nvPr/>
        </p:nvGrpSpPr>
        <p:grpSpPr>
          <a:xfrm>
            <a:off x="239449" y="679804"/>
            <a:ext cx="650224" cy="1248191"/>
            <a:chOff x="61557" y="480152"/>
            <a:chExt cx="459813" cy="882672"/>
          </a:xfrm>
        </p:grpSpPr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608713EC-B1B7-865B-31CF-185CC9C56C1F}"/>
                </a:ext>
              </a:extLst>
            </p:cNvPr>
            <p:cNvGrpSpPr/>
            <p:nvPr/>
          </p:nvGrpSpPr>
          <p:grpSpPr>
            <a:xfrm>
              <a:off x="61557" y="480152"/>
              <a:ext cx="459813" cy="882672"/>
              <a:chOff x="92095" y="539477"/>
              <a:chExt cx="459813" cy="882672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5EDE5E51-4ABF-7C6A-5F90-86841E08FED0}"/>
                  </a:ext>
                </a:extLst>
              </p:cNvPr>
              <p:cNvSpPr/>
              <p:nvPr/>
            </p:nvSpPr>
            <p:spPr>
              <a:xfrm>
                <a:off x="92095" y="558053"/>
                <a:ext cx="459813" cy="86409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545">
                  <a:solidFill>
                    <a:srgbClr val="0070C0"/>
                  </a:solidFill>
                </a:endParaRP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10C70A9-3B5B-E4AF-1935-242CEBCDEA48}"/>
                  </a:ext>
                </a:extLst>
              </p:cNvPr>
              <p:cNvSpPr/>
              <p:nvPr/>
            </p:nvSpPr>
            <p:spPr>
              <a:xfrm>
                <a:off x="111740" y="539477"/>
                <a:ext cx="440168" cy="8640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545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CCB9C53D-948A-3947-FF06-574722CD4A3A}"/>
                </a:ext>
              </a:extLst>
            </p:cNvPr>
            <p:cNvSpPr/>
            <p:nvPr/>
          </p:nvSpPr>
          <p:spPr>
            <a:xfrm>
              <a:off x="153850" y="624248"/>
              <a:ext cx="288032" cy="720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545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122" name="Groupe 121">
            <a:extLst>
              <a:ext uri="{FF2B5EF4-FFF2-40B4-BE49-F238E27FC236}">
                <a16:creationId xmlns:a16="http://schemas.microsoft.com/office/drawing/2014/main" id="{AC305F71-8C19-D8C5-1334-5FA446C9A6ED}"/>
              </a:ext>
            </a:extLst>
          </p:cNvPr>
          <p:cNvGrpSpPr/>
          <p:nvPr/>
        </p:nvGrpSpPr>
        <p:grpSpPr>
          <a:xfrm>
            <a:off x="12742323" y="6569366"/>
            <a:ext cx="1843409" cy="1255074"/>
            <a:chOff x="8883880" y="4676265"/>
            <a:chExt cx="1303587" cy="887539"/>
          </a:xfrm>
        </p:grpSpPr>
        <p:cxnSp>
          <p:nvCxnSpPr>
            <p:cNvPr id="389" name="Connecteur droit 388">
              <a:extLst>
                <a:ext uri="{FF2B5EF4-FFF2-40B4-BE49-F238E27FC236}">
                  <a16:creationId xmlns:a16="http://schemas.microsoft.com/office/drawing/2014/main" id="{0B42F734-D5CE-E67D-EBD7-7331DAD6104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39468" y="4676265"/>
              <a:ext cx="0" cy="648000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Connecteur droit 389">
              <a:extLst>
                <a:ext uri="{FF2B5EF4-FFF2-40B4-BE49-F238E27FC236}">
                  <a16:creationId xmlns:a16="http://schemas.microsoft.com/office/drawing/2014/main" id="{889E26BF-296A-286D-8927-278507AF41C8}"/>
                </a:ext>
              </a:extLst>
            </p:cNvPr>
            <p:cNvCxnSpPr/>
            <p:nvPr/>
          </p:nvCxnSpPr>
          <p:spPr>
            <a:xfrm>
              <a:off x="8939467" y="5326506"/>
              <a:ext cx="1248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ZoneTexte 110">
              <a:extLst>
                <a:ext uri="{FF2B5EF4-FFF2-40B4-BE49-F238E27FC236}">
                  <a16:creationId xmlns:a16="http://schemas.microsoft.com/office/drawing/2014/main" id="{19254AD2-F9C8-9B8F-5803-13AF1F17EF05}"/>
                </a:ext>
              </a:extLst>
            </p:cNvPr>
            <p:cNvSpPr txBox="1"/>
            <p:nvPr/>
          </p:nvSpPr>
          <p:spPr>
            <a:xfrm>
              <a:off x="8883880" y="5456069"/>
              <a:ext cx="1276980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990">
                  <a:latin typeface="Abadi" panose="020B0604020104020204" pitchFamily="34" charset="0"/>
                </a:rPr>
                <a:t>Numéro de semaine</a:t>
              </a:r>
            </a:p>
          </p:txBody>
        </p:sp>
        <p:sp>
          <p:nvSpPr>
            <p:cNvPr id="113" name="ZoneTexte 112">
              <a:extLst>
                <a:ext uri="{FF2B5EF4-FFF2-40B4-BE49-F238E27FC236}">
                  <a16:creationId xmlns:a16="http://schemas.microsoft.com/office/drawing/2014/main" id="{B01E755D-7703-8A3F-9A4C-D54DE8FEA2EB}"/>
                </a:ext>
              </a:extLst>
            </p:cNvPr>
            <p:cNvSpPr txBox="1"/>
            <p:nvPr/>
          </p:nvSpPr>
          <p:spPr>
            <a:xfrm>
              <a:off x="8972539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23</a:t>
              </a:r>
            </a:p>
          </p:txBody>
        </p:sp>
        <p:sp>
          <p:nvSpPr>
            <p:cNvPr id="114" name="ZoneTexte 113">
              <a:extLst>
                <a:ext uri="{FF2B5EF4-FFF2-40B4-BE49-F238E27FC236}">
                  <a16:creationId xmlns:a16="http://schemas.microsoft.com/office/drawing/2014/main" id="{9F80BDC6-52F9-915F-1A59-1A0FD7C31881}"/>
                </a:ext>
              </a:extLst>
            </p:cNvPr>
            <p:cNvSpPr txBox="1"/>
            <p:nvPr/>
          </p:nvSpPr>
          <p:spPr>
            <a:xfrm>
              <a:off x="9171363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24</a:t>
              </a:r>
            </a:p>
          </p:txBody>
        </p:sp>
        <p:sp>
          <p:nvSpPr>
            <p:cNvPr id="115" name="ZoneTexte 114">
              <a:extLst>
                <a:ext uri="{FF2B5EF4-FFF2-40B4-BE49-F238E27FC236}">
                  <a16:creationId xmlns:a16="http://schemas.microsoft.com/office/drawing/2014/main" id="{37DE65BB-06D3-C996-4EED-0AB073585515}"/>
                </a:ext>
              </a:extLst>
            </p:cNvPr>
            <p:cNvSpPr txBox="1"/>
            <p:nvPr/>
          </p:nvSpPr>
          <p:spPr>
            <a:xfrm>
              <a:off x="9370187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25</a:t>
              </a:r>
            </a:p>
          </p:txBody>
        </p:sp>
        <p:sp>
          <p:nvSpPr>
            <p:cNvPr id="116" name="ZoneTexte 115">
              <a:extLst>
                <a:ext uri="{FF2B5EF4-FFF2-40B4-BE49-F238E27FC236}">
                  <a16:creationId xmlns:a16="http://schemas.microsoft.com/office/drawing/2014/main" id="{08A6FD67-EBD0-2AFC-ACFB-6DE6A887EBE6}"/>
                </a:ext>
              </a:extLst>
            </p:cNvPr>
            <p:cNvSpPr txBox="1"/>
            <p:nvPr/>
          </p:nvSpPr>
          <p:spPr>
            <a:xfrm>
              <a:off x="9569011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26</a:t>
              </a:r>
            </a:p>
          </p:txBody>
        </p: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id="{6DDF0EDF-C382-7C1E-A17F-720DEBE313B6}"/>
                </a:ext>
              </a:extLst>
            </p:cNvPr>
            <p:cNvSpPr txBox="1"/>
            <p:nvPr/>
          </p:nvSpPr>
          <p:spPr>
            <a:xfrm>
              <a:off x="9777071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27</a:t>
              </a:r>
            </a:p>
          </p:txBody>
        </p:sp>
        <p:sp>
          <p:nvSpPr>
            <p:cNvPr id="118" name="ZoneTexte 117">
              <a:extLst>
                <a:ext uri="{FF2B5EF4-FFF2-40B4-BE49-F238E27FC236}">
                  <a16:creationId xmlns:a16="http://schemas.microsoft.com/office/drawing/2014/main" id="{D2CADC74-A5D8-C20A-B002-7809D6852A79}"/>
                </a:ext>
              </a:extLst>
            </p:cNvPr>
            <p:cNvSpPr txBox="1"/>
            <p:nvPr/>
          </p:nvSpPr>
          <p:spPr>
            <a:xfrm>
              <a:off x="10004931" y="5343832"/>
              <a:ext cx="165511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28</a:t>
              </a:r>
            </a:p>
          </p:txBody>
        </p:sp>
      </p:grpSp>
      <p:grpSp>
        <p:nvGrpSpPr>
          <p:cNvPr id="123" name="Groupe 122">
            <a:extLst>
              <a:ext uri="{FF2B5EF4-FFF2-40B4-BE49-F238E27FC236}">
                <a16:creationId xmlns:a16="http://schemas.microsoft.com/office/drawing/2014/main" id="{CC8F64AA-A6ED-7993-FB49-D2710D8EB04C}"/>
              </a:ext>
            </a:extLst>
          </p:cNvPr>
          <p:cNvGrpSpPr/>
          <p:nvPr/>
        </p:nvGrpSpPr>
        <p:grpSpPr>
          <a:xfrm>
            <a:off x="10338813" y="6569366"/>
            <a:ext cx="1843409" cy="1255074"/>
            <a:chOff x="8883880" y="4676265"/>
            <a:chExt cx="1303587" cy="887539"/>
          </a:xfrm>
        </p:grpSpPr>
        <p:cxnSp>
          <p:nvCxnSpPr>
            <p:cNvPr id="124" name="Connecteur droit 123">
              <a:extLst>
                <a:ext uri="{FF2B5EF4-FFF2-40B4-BE49-F238E27FC236}">
                  <a16:creationId xmlns:a16="http://schemas.microsoft.com/office/drawing/2014/main" id="{756D49AD-DDA6-191B-17E1-293F96C5EC0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39468" y="4676265"/>
              <a:ext cx="0" cy="648000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necteur droit 124">
              <a:extLst>
                <a:ext uri="{FF2B5EF4-FFF2-40B4-BE49-F238E27FC236}">
                  <a16:creationId xmlns:a16="http://schemas.microsoft.com/office/drawing/2014/main" id="{C5303E43-2F9A-CAE1-8F58-CFFBA29F86B6}"/>
                </a:ext>
              </a:extLst>
            </p:cNvPr>
            <p:cNvCxnSpPr/>
            <p:nvPr/>
          </p:nvCxnSpPr>
          <p:spPr>
            <a:xfrm>
              <a:off x="8939467" y="5326506"/>
              <a:ext cx="1248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ZoneTexte 125">
              <a:extLst>
                <a:ext uri="{FF2B5EF4-FFF2-40B4-BE49-F238E27FC236}">
                  <a16:creationId xmlns:a16="http://schemas.microsoft.com/office/drawing/2014/main" id="{A0615F86-2E5C-2842-16F6-08461E81D4EE}"/>
                </a:ext>
              </a:extLst>
            </p:cNvPr>
            <p:cNvSpPr txBox="1"/>
            <p:nvPr/>
          </p:nvSpPr>
          <p:spPr>
            <a:xfrm>
              <a:off x="8883880" y="5456069"/>
              <a:ext cx="1276980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990">
                  <a:latin typeface="Abadi" panose="020B0604020104020204" pitchFamily="34" charset="0"/>
                </a:rPr>
                <a:t>Numéro de semaine</a:t>
              </a:r>
            </a:p>
          </p:txBody>
        </p:sp>
        <p:sp>
          <p:nvSpPr>
            <p:cNvPr id="127" name="ZoneTexte 126">
              <a:extLst>
                <a:ext uri="{FF2B5EF4-FFF2-40B4-BE49-F238E27FC236}">
                  <a16:creationId xmlns:a16="http://schemas.microsoft.com/office/drawing/2014/main" id="{B9C7CD59-110C-7A77-B366-6B8768B0C970}"/>
                </a:ext>
              </a:extLst>
            </p:cNvPr>
            <p:cNvSpPr txBox="1"/>
            <p:nvPr/>
          </p:nvSpPr>
          <p:spPr>
            <a:xfrm>
              <a:off x="8972539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23</a:t>
              </a:r>
            </a:p>
          </p:txBody>
        </p:sp>
        <p:sp>
          <p:nvSpPr>
            <p:cNvPr id="128" name="ZoneTexte 127">
              <a:extLst>
                <a:ext uri="{FF2B5EF4-FFF2-40B4-BE49-F238E27FC236}">
                  <a16:creationId xmlns:a16="http://schemas.microsoft.com/office/drawing/2014/main" id="{39233850-5BA7-516C-DB42-9786D9651331}"/>
                </a:ext>
              </a:extLst>
            </p:cNvPr>
            <p:cNvSpPr txBox="1"/>
            <p:nvPr/>
          </p:nvSpPr>
          <p:spPr>
            <a:xfrm>
              <a:off x="9171363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24</a:t>
              </a:r>
            </a:p>
          </p:txBody>
        </p:sp>
        <p:sp>
          <p:nvSpPr>
            <p:cNvPr id="129" name="ZoneTexte 128">
              <a:extLst>
                <a:ext uri="{FF2B5EF4-FFF2-40B4-BE49-F238E27FC236}">
                  <a16:creationId xmlns:a16="http://schemas.microsoft.com/office/drawing/2014/main" id="{DC87931C-A855-3E9F-1A1D-0060408FF3C0}"/>
                </a:ext>
              </a:extLst>
            </p:cNvPr>
            <p:cNvSpPr txBox="1"/>
            <p:nvPr/>
          </p:nvSpPr>
          <p:spPr>
            <a:xfrm>
              <a:off x="9370187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25</a:t>
              </a:r>
            </a:p>
          </p:txBody>
        </p:sp>
        <p:sp>
          <p:nvSpPr>
            <p:cNvPr id="130" name="ZoneTexte 129">
              <a:extLst>
                <a:ext uri="{FF2B5EF4-FFF2-40B4-BE49-F238E27FC236}">
                  <a16:creationId xmlns:a16="http://schemas.microsoft.com/office/drawing/2014/main" id="{B1442380-2984-81B3-BF9E-636045F132D4}"/>
                </a:ext>
              </a:extLst>
            </p:cNvPr>
            <p:cNvSpPr txBox="1"/>
            <p:nvPr/>
          </p:nvSpPr>
          <p:spPr>
            <a:xfrm>
              <a:off x="9569011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26</a:t>
              </a:r>
            </a:p>
          </p:txBody>
        </p:sp>
        <p:sp>
          <p:nvSpPr>
            <p:cNvPr id="131" name="ZoneTexte 130">
              <a:extLst>
                <a:ext uri="{FF2B5EF4-FFF2-40B4-BE49-F238E27FC236}">
                  <a16:creationId xmlns:a16="http://schemas.microsoft.com/office/drawing/2014/main" id="{412994F1-09B5-14C8-5FDE-365AA0659C35}"/>
                </a:ext>
              </a:extLst>
            </p:cNvPr>
            <p:cNvSpPr txBox="1"/>
            <p:nvPr/>
          </p:nvSpPr>
          <p:spPr>
            <a:xfrm>
              <a:off x="9777071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27</a:t>
              </a:r>
            </a:p>
          </p:txBody>
        </p:sp>
        <p:sp>
          <p:nvSpPr>
            <p:cNvPr id="132" name="ZoneTexte 131">
              <a:extLst>
                <a:ext uri="{FF2B5EF4-FFF2-40B4-BE49-F238E27FC236}">
                  <a16:creationId xmlns:a16="http://schemas.microsoft.com/office/drawing/2014/main" id="{53F62F2E-7E2F-C30A-BEE5-6FCABC57D702}"/>
                </a:ext>
              </a:extLst>
            </p:cNvPr>
            <p:cNvSpPr txBox="1"/>
            <p:nvPr/>
          </p:nvSpPr>
          <p:spPr>
            <a:xfrm>
              <a:off x="10004931" y="5343832"/>
              <a:ext cx="165511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28</a:t>
              </a:r>
            </a:p>
          </p:txBody>
        </p:sp>
      </p:grpSp>
      <p:grpSp>
        <p:nvGrpSpPr>
          <p:cNvPr id="133" name="Groupe 132">
            <a:extLst>
              <a:ext uri="{FF2B5EF4-FFF2-40B4-BE49-F238E27FC236}">
                <a16:creationId xmlns:a16="http://schemas.microsoft.com/office/drawing/2014/main" id="{5BA6E5BA-44F3-89CC-838D-0A94BE85C235}"/>
              </a:ext>
            </a:extLst>
          </p:cNvPr>
          <p:cNvGrpSpPr/>
          <p:nvPr/>
        </p:nvGrpSpPr>
        <p:grpSpPr>
          <a:xfrm>
            <a:off x="7935303" y="6569366"/>
            <a:ext cx="1843409" cy="1255074"/>
            <a:chOff x="8883880" y="4676265"/>
            <a:chExt cx="1303587" cy="887539"/>
          </a:xfrm>
        </p:grpSpPr>
        <p:cxnSp>
          <p:nvCxnSpPr>
            <p:cNvPr id="134" name="Connecteur droit 133">
              <a:extLst>
                <a:ext uri="{FF2B5EF4-FFF2-40B4-BE49-F238E27FC236}">
                  <a16:creationId xmlns:a16="http://schemas.microsoft.com/office/drawing/2014/main" id="{8175BDEC-60FD-F7C8-974D-7F0A364C97D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39468" y="4676265"/>
              <a:ext cx="0" cy="648000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necteur droit 134">
              <a:extLst>
                <a:ext uri="{FF2B5EF4-FFF2-40B4-BE49-F238E27FC236}">
                  <a16:creationId xmlns:a16="http://schemas.microsoft.com/office/drawing/2014/main" id="{9FCB45EA-D482-CE6B-133A-ADCC1F0CA895}"/>
                </a:ext>
              </a:extLst>
            </p:cNvPr>
            <p:cNvCxnSpPr/>
            <p:nvPr/>
          </p:nvCxnSpPr>
          <p:spPr>
            <a:xfrm>
              <a:off x="8939467" y="5326506"/>
              <a:ext cx="1248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id="{A9EB6EA8-08A0-6BF0-A9A1-3B1523B56A8E}"/>
                </a:ext>
              </a:extLst>
            </p:cNvPr>
            <p:cNvSpPr txBox="1"/>
            <p:nvPr/>
          </p:nvSpPr>
          <p:spPr>
            <a:xfrm>
              <a:off x="8883880" y="5456069"/>
              <a:ext cx="1276980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990">
                  <a:latin typeface="Abadi" panose="020B0604020104020204" pitchFamily="34" charset="0"/>
                </a:rPr>
                <a:t>Numéro de semaine</a:t>
              </a:r>
            </a:p>
          </p:txBody>
        </p:sp>
        <p:sp>
          <p:nvSpPr>
            <p:cNvPr id="137" name="ZoneTexte 136">
              <a:extLst>
                <a:ext uri="{FF2B5EF4-FFF2-40B4-BE49-F238E27FC236}">
                  <a16:creationId xmlns:a16="http://schemas.microsoft.com/office/drawing/2014/main" id="{CB1D4BD5-ACF1-5EB7-63DB-F9FD16BDC87C}"/>
                </a:ext>
              </a:extLst>
            </p:cNvPr>
            <p:cNvSpPr txBox="1"/>
            <p:nvPr/>
          </p:nvSpPr>
          <p:spPr>
            <a:xfrm>
              <a:off x="8972539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23</a:t>
              </a:r>
            </a:p>
          </p:txBody>
        </p: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id="{DAFFFA84-9038-C4A6-9118-152BAB792312}"/>
                </a:ext>
              </a:extLst>
            </p:cNvPr>
            <p:cNvSpPr txBox="1"/>
            <p:nvPr/>
          </p:nvSpPr>
          <p:spPr>
            <a:xfrm>
              <a:off x="9171363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24</a:t>
              </a:r>
            </a:p>
          </p:txBody>
        </p:sp>
        <p:sp>
          <p:nvSpPr>
            <p:cNvPr id="139" name="ZoneTexte 138">
              <a:extLst>
                <a:ext uri="{FF2B5EF4-FFF2-40B4-BE49-F238E27FC236}">
                  <a16:creationId xmlns:a16="http://schemas.microsoft.com/office/drawing/2014/main" id="{3081ABBD-04DC-FDD4-E6BC-870A8901B7AE}"/>
                </a:ext>
              </a:extLst>
            </p:cNvPr>
            <p:cNvSpPr txBox="1"/>
            <p:nvPr/>
          </p:nvSpPr>
          <p:spPr>
            <a:xfrm>
              <a:off x="9370187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25</a:t>
              </a:r>
            </a:p>
          </p:txBody>
        </p: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F9D2DF35-8F96-3E37-77BE-7BBAA529B532}"/>
                </a:ext>
              </a:extLst>
            </p:cNvPr>
            <p:cNvSpPr txBox="1"/>
            <p:nvPr/>
          </p:nvSpPr>
          <p:spPr>
            <a:xfrm>
              <a:off x="9569011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26</a:t>
              </a:r>
            </a:p>
          </p:txBody>
        </p:sp>
        <p:sp>
          <p:nvSpPr>
            <p:cNvPr id="141" name="ZoneTexte 140">
              <a:extLst>
                <a:ext uri="{FF2B5EF4-FFF2-40B4-BE49-F238E27FC236}">
                  <a16:creationId xmlns:a16="http://schemas.microsoft.com/office/drawing/2014/main" id="{5A5DC5F3-A543-79BB-460D-BD873488D62D}"/>
                </a:ext>
              </a:extLst>
            </p:cNvPr>
            <p:cNvSpPr txBox="1"/>
            <p:nvPr/>
          </p:nvSpPr>
          <p:spPr>
            <a:xfrm>
              <a:off x="9777071" y="5343832"/>
              <a:ext cx="177347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27</a:t>
              </a:r>
            </a:p>
          </p:txBody>
        </p:sp>
        <p:sp>
          <p:nvSpPr>
            <p:cNvPr id="142" name="ZoneTexte 141">
              <a:extLst>
                <a:ext uri="{FF2B5EF4-FFF2-40B4-BE49-F238E27FC236}">
                  <a16:creationId xmlns:a16="http://schemas.microsoft.com/office/drawing/2014/main" id="{42E99B8F-083D-3E44-AC8F-261BB5DB23AB}"/>
                </a:ext>
              </a:extLst>
            </p:cNvPr>
            <p:cNvSpPr txBox="1"/>
            <p:nvPr/>
          </p:nvSpPr>
          <p:spPr>
            <a:xfrm>
              <a:off x="10004931" y="5343832"/>
              <a:ext cx="165511" cy="1077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90">
                  <a:latin typeface="Abadi" panose="020B0604020104020204" pitchFamily="34" charset="0"/>
                </a:rPr>
                <a:t> 28</a:t>
              </a:r>
            </a:p>
          </p:txBody>
        </p:sp>
      </p:grpSp>
      <p:sp>
        <p:nvSpPr>
          <p:cNvPr id="24" name="ZoneTexte 23">
            <a:extLst>
              <a:ext uri="{FF2B5EF4-FFF2-40B4-BE49-F238E27FC236}">
                <a16:creationId xmlns:a16="http://schemas.microsoft.com/office/drawing/2014/main" id="{BC2BCADF-EEA1-5E7B-EBE5-ABBCD2A51FCB}"/>
              </a:ext>
            </a:extLst>
          </p:cNvPr>
          <p:cNvSpPr txBox="1"/>
          <p:nvPr/>
        </p:nvSpPr>
        <p:spPr>
          <a:xfrm>
            <a:off x="8151806" y="5866908"/>
            <a:ext cx="1555881" cy="574236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algn="ctr"/>
            <a:r>
              <a:rPr lang="fr-FR" sz="1200" dirty="0">
                <a:latin typeface="Abadi" panose="020B0604020104020204" pitchFamily="34" charset="0"/>
              </a:rPr>
              <a:t>Nb de personnes équipées d’un détecteur de câbles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42E8F02-0BA3-76BE-92D5-1570C7DBAC70}"/>
              </a:ext>
            </a:extLst>
          </p:cNvPr>
          <p:cNvSpPr txBox="1"/>
          <p:nvPr/>
        </p:nvSpPr>
        <p:spPr>
          <a:xfrm>
            <a:off x="10464187" y="5866908"/>
            <a:ext cx="1687654" cy="574236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algn="ctr"/>
            <a:r>
              <a:rPr lang="fr-FR" sz="1200">
                <a:latin typeface="Abadi" panose="020B0604020104020204" pitchFamily="34" charset="0"/>
              </a:rPr>
              <a:t>Existence d’un standard de travail de découpe en pleine terre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DDB51AF6-830A-C4E2-00F5-4CA2D9F9C705}"/>
              </a:ext>
            </a:extLst>
          </p:cNvPr>
          <p:cNvSpPr txBox="1"/>
          <p:nvPr/>
        </p:nvSpPr>
        <p:spPr>
          <a:xfrm>
            <a:off x="12928673" y="5866908"/>
            <a:ext cx="1687654" cy="574236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algn="ctr"/>
            <a:r>
              <a:rPr lang="fr-FR" sz="1200">
                <a:latin typeface="Abadi" panose="020B0604020104020204" pitchFamily="34" charset="0"/>
              </a:rPr>
              <a:t>Nombre de personnes formées au standard de découpe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9177E046-81EC-743C-9233-93B53416668E}"/>
              </a:ext>
            </a:extLst>
          </p:cNvPr>
          <p:cNvSpPr txBox="1"/>
          <p:nvPr/>
        </p:nvSpPr>
        <p:spPr>
          <a:xfrm>
            <a:off x="889673" y="945149"/>
            <a:ext cx="19357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Découpe d’un câble électrique 6kV confondu avec un tuyau PEHD</a:t>
            </a:r>
            <a:endParaRPr lang="fr-FR" sz="1200" dirty="0">
              <a:latin typeface="Abadi" panose="020B0604020104020204" pitchFamily="34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18F2D026-0255-4880-FE2D-F53CF339DD24}"/>
              </a:ext>
            </a:extLst>
          </p:cNvPr>
          <p:cNvSpPr txBox="1"/>
          <p:nvPr/>
        </p:nvSpPr>
        <p:spPr>
          <a:xfrm>
            <a:off x="2847464" y="780510"/>
            <a:ext cx="46975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Sur les 30 prochains jours, les équipes ne pourront réaliser que 90 % du travail habituel.</a:t>
            </a:r>
          </a:p>
        </p:txBody>
      </p:sp>
      <p:sp>
        <p:nvSpPr>
          <p:cNvPr id="224" name="ZoneTexte 223">
            <a:extLst>
              <a:ext uri="{FF2B5EF4-FFF2-40B4-BE49-F238E27FC236}">
                <a16:creationId xmlns:a16="http://schemas.microsoft.com/office/drawing/2014/main" id="{A0779BA3-E241-797E-1F50-255B98B6537C}"/>
              </a:ext>
            </a:extLst>
          </p:cNvPr>
          <p:cNvSpPr txBox="1"/>
          <p:nvPr/>
        </p:nvSpPr>
        <p:spPr>
          <a:xfrm>
            <a:off x="2826030" y="1384599"/>
            <a:ext cx="47189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100% des interventions « fuites » vont reposer sur une équipe au lieu de 2. </a:t>
            </a:r>
            <a:endParaRPr lang="fr-FR" sz="1200" dirty="0">
              <a:latin typeface="Abadi" panose="020B0604020104020204" pitchFamily="34" charset="0"/>
            </a:endParaRPr>
          </a:p>
        </p:txBody>
      </p:sp>
      <p:sp>
        <p:nvSpPr>
          <p:cNvPr id="226" name="ZoneTexte 225">
            <a:extLst>
              <a:ext uri="{FF2B5EF4-FFF2-40B4-BE49-F238E27FC236}">
                <a16:creationId xmlns:a16="http://schemas.microsoft.com/office/drawing/2014/main" id="{9A65C280-F41D-C7C1-BBD9-B6E1ED4F0C2C}"/>
              </a:ext>
            </a:extLst>
          </p:cNvPr>
          <p:cNvSpPr txBox="1"/>
          <p:nvPr/>
        </p:nvSpPr>
        <p:spPr>
          <a:xfrm>
            <a:off x="2847464" y="2102988"/>
            <a:ext cx="470379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Thierry a frôlé la mort. Travaillera en poste aménagé pendant 1 mois.</a:t>
            </a:r>
          </a:p>
        </p:txBody>
      </p:sp>
      <p:sp>
        <p:nvSpPr>
          <p:cNvPr id="227" name="ZoneTexte 226">
            <a:extLst>
              <a:ext uri="{FF2B5EF4-FFF2-40B4-BE49-F238E27FC236}">
                <a16:creationId xmlns:a16="http://schemas.microsoft.com/office/drawing/2014/main" id="{707D856D-BB00-480E-FAEA-0DE5564D9F03}"/>
              </a:ext>
            </a:extLst>
          </p:cNvPr>
          <p:cNvSpPr txBox="1"/>
          <p:nvPr/>
        </p:nvSpPr>
        <p:spPr>
          <a:xfrm>
            <a:off x="2822228" y="2667075"/>
            <a:ext cx="472903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Néant</a:t>
            </a:r>
            <a:endParaRPr lang="fr-FR" sz="1200" dirty="0">
              <a:latin typeface="Abadi" panose="020B0604020104020204" pitchFamily="34" charset="0"/>
            </a:endParaRPr>
          </a:p>
        </p:txBody>
      </p:sp>
      <p:sp>
        <p:nvSpPr>
          <p:cNvPr id="228" name="ZoneTexte 227">
            <a:extLst>
              <a:ext uri="{FF2B5EF4-FFF2-40B4-BE49-F238E27FC236}">
                <a16:creationId xmlns:a16="http://schemas.microsoft.com/office/drawing/2014/main" id="{4ACC9BE9-B80E-9A52-78FD-D3109C284FDB}"/>
              </a:ext>
            </a:extLst>
          </p:cNvPr>
          <p:cNvSpPr txBox="1"/>
          <p:nvPr/>
        </p:nvSpPr>
        <p:spPr>
          <a:xfrm>
            <a:off x="135897" y="1918130"/>
            <a:ext cx="11506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3 découpes de câble électrique en 5 ans</a:t>
            </a:r>
            <a:endParaRPr lang="fr-FR" sz="1200" dirty="0">
              <a:latin typeface="Abadi" panose="020B0604020104020204" pitchFamily="34" charset="0"/>
            </a:endParaRP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20055593-170B-5B98-B8EA-5F5B5BB7ABC1}"/>
              </a:ext>
            </a:extLst>
          </p:cNvPr>
          <p:cNvSpPr/>
          <p:nvPr/>
        </p:nvSpPr>
        <p:spPr>
          <a:xfrm>
            <a:off x="13444912" y="6813102"/>
            <a:ext cx="210974" cy="66675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000"/>
              <a:t>8</a:t>
            </a:r>
            <a:endParaRPr lang="fr-FR" sz="1000" dirty="0"/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BF9A0040-4997-84C4-ACDA-D7A1C8FD98AA}"/>
              </a:ext>
            </a:extLst>
          </p:cNvPr>
          <p:cNvSpPr/>
          <p:nvPr/>
        </p:nvSpPr>
        <p:spPr>
          <a:xfrm>
            <a:off x="13714336" y="6813102"/>
            <a:ext cx="210974" cy="66675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000"/>
              <a:t>8</a:t>
            </a:r>
            <a:endParaRPr lang="fr-FR" sz="1000" dirty="0"/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CD49EF16-3002-417B-6434-8E6D1994D7A7}"/>
              </a:ext>
            </a:extLst>
          </p:cNvPr>
          <p:cNvSpPr/>
          <p:nvPr/>
        </p:nvSpPr>
        <p:spPr>
          <a:xfrm>
            <a:off x="14005504" y="6994957"/>
            <a:ext cx="210974" cy="485111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000"/>
              <a:t>6</a:t>
            </a:r>
            <a:endParaRPr lang="fr-FR" sz="1000" dirty="0"/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4E8B9194-D057-CC41-DC6F-15614DAAF079}"/>
              </a:ext>
            </a:extLst>
          </p:cNvPr>
          <p:cNvSpPr/>
          <p:nvPr/>
        </p:nvSpPr>
        <p:spPr>
          <a:xfrm>
            <a:off x="14005503" y="6818209"/>
            <a:ext cx="210974" cy="17038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000"/>
              <a:t>2</a:t>
            </a:r>
            <a:endParaRPr lang="fr-FR" sz="1000" dirty="0"/>
          </a:p>
        </p:txBody>
      </p:sp>
      <p:cxnSp>
        <p:nvCxnSpPr>
          <p:cNvPr id="232" name="Connecteur droit 231">
            <a:extLst>
              <a:ext uri="{FF2B5EF4-FFF2-40B4-BE49-F238E27FC236}">
                <a16:creationId xmlns:a16="http://schemas.microsoft.com/office/drawing/2014/main" id="{934667A4-579F-DC8B-30D0-7A499BD35428}"/>
              </a:ext>
            </a:extLst>
          </p:cNvPr>
          <p:cNvCxnSpPr>
            <a:cxnSpLocks/>
          </p:cNvCxnSpPr>
          <p:nvPr/>
        </p:nvCxnSpPr>
        <p:spPr>
          <a:xfrm>
            <a:off x="12780327" y="6810602"/>
            <a:ext cx="1836000" cy="0"/>
          </a:xfrm>
          <a:prstGeom prst="line">
            <a:avLst/>
          </a:prstGeom>
          <a:ln w="28575">
            <a:solidFill>
              <a:srgbClr val="66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Rectangle 237">
            <a:extLst>
              <a:ext uri="{FF2B5EF4-FFF2-40B4-BE49-F238E27FC236}">
                <a16:creationId xmlns:a16="http://schemas.microsoft.com/office/drawing/2014/main" id="{BAC3AC0B-B0C8-24C4-53A0-8CD1B77700F2}"/>
              </a:ext>
            </a:extLst>
          </p:cNvPr>
          <p:cNvSpPr/>
          <p:nvPr/>
        </p:nvSpPr>
        <p:spPr>
          <a:xfrm>
            <a:off x="10491813" y="6815326"/>
            <a:ext cx="210974" cy="66675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000"/>
              <a:t>1</a:t>
            </a:r>
            <a:endParaRPr lang="fr-FR" sz="1000" dirty="0"/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FA20CF58-7E9E-0A27-35CE-F0D36646C06E}"/>
              </a:ext>
            </a:extLst>
          </p:cNvPr>
          <p:cNvSpPr/>
          <p:nvPr/>
        </p:nvSpPr>
        <p:spPr>
          <a:xfrm>
            <a:off x="10761237" y="6815326"/>
            <a:ext cx="210974" cy="66675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000"/>
              <a:t>1</a:t>
            </a:r>
            <a:endParaRPr lang="fr-FR" sz="1000" dirty="0"/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A0FB6FCD-0AA1-C7FF-3E40-565D598A9E05}"/>
              </a:ext>
            </a:extLst>
          </p:cNvPr>
          <p:cNvSpPr/>
          <p:nvPr/>
        </p:nvSpPr>
        <p:spPr>
          <a:xfrm>
            <a:off x="11041884" y="6815326"/>
            <a:ext cx="210974" cy="66675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000"/>
              <a:t>1</a:t>
            </a:r>
            <a:endParaRPr lang="fr-FR" sz="1000" dirty="0"/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D4ADCF8F-8F80-4F86-C99F-39FFF045D883}"/>
              </a:ext>
            </a:extLst>
          </p:cNvPr>
          <p:cNvSpPr/>
          <p:nvPr/>
        </p:nvSpPr>
        <p:spPr>
          <a:xfrm>
            <a:off x="11322964" y="6815326"/>
            <a:ext cx="210974" cy="666752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000"/>
              <a:t>1</a:t>
            </a:r>
            <a:endParaRPr lang="fr-FR" sz="1000" dirty="0"/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D608DD4C-4A5E-0616-E43B-13DD76E82FB7}"/>
              </a:ext>
            </a:extLst>
          </p:cNvPr>
          <p:cNvSpPr/>
          <p:nvPr/>
        </p:nvSpPr>
        <p:spPr>
          <a:xfrm>
            <a:off x="11620349" y="6815326"/>
            <a:ext cx="210974" cy="666752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000"/>
              <a:t>1</a:t>
            </a:r>
            <a:endParaRPr lang="fr-FR" sz="1000" dirty="0"/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C93D689E-C326-D82A-8530-70A18D58705E}"/>
              </a:ext>
            </a:extLst>
          </p:cNvPr>
          <p:cNvSpPr/>
          <p:nvPr/>
        </p:nvSpPr>
        <p:spPr>
          <a:xfrm>
            <a:off x="11931487" y="6815326"/>
            <a:ext cx="210974" cy="666752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000"/>
              <a:t>1</a:t>
            </a:r>
            <a:endParaRPr lang="fr-FR" sz="1000" dirty="0"/>
          </a:p>
        </p:txBody>
      </p:sp>
      <p:cxnSp>
        <p:nvCxnSpPr>
          <p:cNvPr id="242" name="Connecteur droit 241">
            <a:extLst>
              <a:ext uri="{FF2B5EF4-FFF2-40B4-BE49-F238E27FC236}">
                <a16:creationId xmlns:a16="http://schemas.microsoft.com/office/drawing/2014/main" id="{3FF115AF-9097-38BD-6B02-1BFB8CFBCE1C}"/>
              </a:ext>
            </a:extLst>
          </p:cNvPr>
          <p:cNvCxnSpPr>
            <a:cxnSpLocks/>
          </p:cNvCxnSpPr>
          <p:nvPr/>
        </p:nvCxnSpPr>
        <p:spPr>
          <a:xfrm>
            <a:off x="10386825" y="6812826"/>
            <a:ext cx="1836000" cy="0"/>
          </a:xfrm>
          <a:prstGeom prst="line">
            <a:avLst/>
          </a:prstGeom>
          <a:ln w="28575">
            <a:solidFill>
              <a:srgbClr val="66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79609E05-CF2E-06B5-C605-10654039B715}"/>
              </a:ext>
            </a:extLst>
          </p:cNvPr>
          <p:cNvSpPr/>
          <p:nvPr/>
        </p:nvSpPr>
        <p:spPr>
          <a:xfrm>
            <a:off x="8087043" y="6815326"/>
            <a:ext cx="210974" cy="66675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000"/>
              <a:t>8</a:t>
            </a:r>
            <a:endParaRPr lang="fr-FR" sz="1000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D4A62BD-F5BF-1393-834A-1246BC6BBEE9}"/>
              </a:ext>
            </a:extLst>
          </p:cNvPr>
          <p:cNvSpPr/>
          <p:nvPr/>
        </p:nvSpPr>
        <p:spPr>
          <a:xfrm>
            <a:off x="8356467" y="6815326"/>
            <a:ext cx="210974" cy="66675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000"/>
              <a:t>8</a:t>
            </a:r>
            <a:endParaRPr lang="fr-FR" sz="10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6B41847-7631-EDAA-4FEB-2D4906697042}"/>
              </a:ext>
            </a:extLst>
          </p:cNvPr>
          <p:cNvSpPr/>
          <p:nvPr/>
        </p:nvSpPr>
        <p:spPr>
          <a:xfrm>
            <a:off x="8637114" y="6815326"/>
            <a:ext cx="210974" cy="666752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000"/>
              <a:t>8</a:t>
            </a:r>
            <a:endParaRPr lang="fr-FR" sz="1000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C1B0A66-AD14-568B-6D73-C3821817C467}"/>
              </a:ext>
            </a:extLst>
          </p:cNvPr>
          <p:cNvSpPr/>
          <p:nvPr/>
        </p:nvSpPr>
        <p:spPr>
          <a:xfrm>
            <a:off x="8918194" y="6815326"/>
            <a:ext cx="210974" cy="666752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000"/>
              <a:t>8</a:t>
            </a:r>
            <a:endParaRPr lang="fr-FR" sz="1000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8DEF184-553F-C0A0-71B3-A4B3EB363D1B}"/>
              </a:ext>
            </a:extLst>
          </p:cNvPr>
          <p:cNvSpPr/>
          <p:nvPr/>
        </p:nvSpPr>
        <p:spPr>
          <a:xfrm>
            <a:off x="9215579" y="6815326"/>
            <a:ext cx="210974" cy="666752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000"/>
              <a:t>8</a:t>
            </a:r>
            <a:endParaRPr lang="fr-FR" sz="1000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EBA7DE4-A668-23D5-3638-59B1788794CD}"/>
              </a:ext>
            </a:extLst>
          </p:cNvPr>
          <p:cNvSpPr/>
          <p:nvPr/>
        </p:nvSpPr>
        <p:spPr>
          <a:xfrm>
            <a:off x="9526717" y="6815326"/>
            <a:ext cx="210974" cy="666752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000"/>
              <a:t>8</a:t>
            </a:r>
            <a:endParaRPr lang="fr-FR" sz="1000" dirty="0"/>
          </a:p>
        </p:txBody>
      </p:sp>
      <p:cxnSp>
        <p:nvCxnSpPr>
          <p:cNvPr id="51" name="Connecteur droit 50">
            <a:extLst>
              <a:ext uri="{FF2B5EF4-FFF2-40B4-BE49-F238E27FC236}">
                <a16:creationId xmlns:a16="http://schemas.microsoft.com/office/drawing/2014/main" id="{730FE7E2-965E-F818-B230-0750838F1BDD}"/>
              </a:ext>
            </a:extLst>
          </p:cNvPr>
          <p:cNvCxnSpPr>
            <a:cxnSpLocks/>
          </p:cNvCxnSpPr>
          <p:nvPr/>
        </p:nvCxnSpPr>
        <p:spPr>
          <a:xfrm>
            <a:off x="7982055" y="6812826"/>
            <a:ext cx="1836000" cy="0"/>
          </a:xfrm>
          <a:prstGeom prst="line">
            <a:avLst/>
          </a:prstGeom>
          <a:ln w="28575">
            <a:solidFill>
              <a:srgbClr val="66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Explosion : 8 points 51">
            <a:extLst>
              <a:ext uri="{FF2B5EF4-FFF2-40B4-BE49-F238E27FC236}">
                <a16:creationId xmlns:a16="http://schemas.microsoft.com/office/drawing/2014/main" id="{FCF6BE17-1FBF-913E-D930-739AECC2429C}"/>
              </a:ext>
            </a:extLst>
          </p:cNvPr>
          <p:cNvSpPr/>
          <p:nvPr/>
        </p:nvSpPr>
        <p:spPr>
          <a:xfrm>
            <a:off x="7225781" y="3564771"/>
            <a:ext cx="225035" cy="283094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31" b="1">
                <a:latin typeface="Abadi" panose="020B0604020104020204" pitchFamily="34" charset="0"/>
              </a:rPr>
              <a:t>1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120B109D-CDBC-1A92-971C-A359AC2D5E85}"/>
              </a:ext>
            </a:extLst>
          </p:cNvPr>
          <p:cNvSpPr txBox="1"/>
          <p:nvPr/>
        </p:nvSpPr>
        <p:spPr>
          <a:xfrm>
            <a:off x="226967" y="6435817"/>
            <a:ext cx="150717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Méthode de contrôle inadaptée à la situation?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9A1FA300-BBC0-4A46-147F-30A7ECFD4B1A}"/>
              </a:ext>
            </a:extLst>
          </p:cNvPr>
          <p:cNvSpPr txBox="1"/>
          <p:nvPr/>
        </p:nvSpPr>
        <p:spPr>
          <a:xfrm>
            <a:off x="1743277" y="6090798"/>
            <a:ext cx="511800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latin typeface="Abadi" panose="020B0604020104020204" pitchFamily="34" charset="0"/>
              </a:rPr>
              <a:t>Demander à Thierry comment il a procédé pour identifier le tuyau qui fuyait:</a:t>
            </a:r>
          </a:p>
          <a:p>
            <a:r>
              <a:rPr lang="fr-FR" sz="1200" dirty="0">
                <a:latin typeface="Abadi" panose="020B0604020104020204" pitchFamily="34" charset="0"/>
              </a:rPr>
              <a:t>« </a:t>
            </a:r>
            <a:r>
              <a:rPr lang="fr-FR" sz="1200" i="1" dirty="0">
                <a:latin typeface="Abadi" panose="020B0604020104020204" pitchFamily="34" charset="0"/>
              </a:rPr>
              <a:t>En le bougeant cela faisait bouger le compteur d’eau. </a:t>
            </a:r>
            <a:r>
              <a:rPr lang="fr-FR" sz="1200" dirty="0">
                <a:latin typeface="Abadi" panose="020B0604020104020204" pitchFamily="34" charset="0"/>
              </a:rPr>
              <a:t>»</a:t>
            </a:r>
          </a:p>
          <a:p>
            <a:r>
              <a:rPr lang="fr-FR" sz="1200" dirty="0">
                <a:latin typeface="Abadi" panose="020B0604020104020204" pitchFamily="34" charset="0"/>
              </a:rPr>
              <a:t>Pourquoi le compteur d’eau a-t-il bougé alors que c’était le câble électrique qui était déplacé? Parce que les deux étaient collés l’un à l’autre sur une partie encore ensevelie sous terre. </a:t>
            </a:r>
          </a:p>
          <a:p>
            <a:r>
              <a:rPr lang="fr-FR" sz="1200" dirty="0">
                <a:latin typeface="Abadi" panose="020B0604020104020204" pitchFamily="34" charset="0"/>
              </a:rPr>
              <a:t>Pourquoi cette méthode? Parce qu’on se fie aux plans et à l’expérience des hommes de terrain et que « ça a toujours marché ».</a:t>
            </a:r>
          </a:p>
          <a:p>
            <a:r>
              <a:rPr lang="fr-FR" sz="1200" dirty="0">
                <a:latin typeface="Abadi" panose="020B0604020104020204" pitchFamily="34" charset="0"/>
              </a:rPr>
              <a:t>&gt; Absence de standard de travail et d’outils adaptés &lt;</a:t>
            </a:r>
          </a:p>
        </p:txBody>
      </p:sp>
      <p:sp>
        <p:nvSpPr>
          <p:cNvPr id="55" name="Explosion : 8 points 54">
            <a:extLst>
              <a:ext uri="{FF2B5EF4-FFF2-40B4-BE49-F238E27FC236}">
                <a16:creationId xmlns:a16="http://schemas.microsoft.com/office/drawing/2014/main" id="{9B32D755-D193-1C4F-B219-FBC070D650C1}"/>
              </a:ext>
            </a:extLst>
          </p:cNvPr>
          <p:cNvSpPr/>
          <p:nvPr/>
        </p:nvSpPr>
        <p:spPr>
          <a:xfrm>
            <a:off x="6864456" y="3562871"/>
            <a:ext cx="225035" cy="270271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31" b="1">
                <a:latin typeface="Abadi" panose="020B0604020104020204" pitchFamily="34" charset="0"/>
              </a:rPr>
              <a:t>2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F3B215EE-EBC3-EAAF-07A8-DDB97011026B}"/>
              </a:ext>
            </a:extLst>
          </p:cNvPr>
          <p:cNvSpPr txBox="1"/>
          <p:nvPr/>
        </p:nvSpPr>
        <p:spPr>
          <a:xfrm>
            <a:off x="255112" y="8756345"/>
            <a:ext cx="150717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Formation aux risques électriques non-faite ou trop lointaine?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BAA6F54D-49F0-6BC0-DF4D-8A0C8FDD1CC0}"/>
              </a:ext>
            </a:extLst>
          </p:cNvPr>
          <p:cNvSpPr txBox="1"/>
          <p:nvPr/>
        </p:nvSpPr>
        <p:spPr>
          <a:xfrm>
            <a:off x="1751485" y="8880281"/>
            <a:ext cx="51180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Questionner les techniciens.</a:t>
            </a:r>
          </a:p>
          <a:p>
            <a:r>
              <a:rPr lang="fr-FR" sz="1200" i="1">
                <a:latin typeface="Abadi" panose="020B0604020104020204" pitchFamily="34" charset="0"/>
              </a:rPr>
              <a:t>Formations faites pour tous il y a moins de 6 mois.</a:t>
            </a:r>
          </a:p>
        </p:txBody>
      </p:sp>
      <p:pic>
        <p:nvPicPr>
          <p:cNvPr id="60" name="Graphique 59" descr="Coche">
            <a:extLst>
              <a:ext uri="{FF2B5EF4-FFF2-40B4-BE49-F238E27FC236}">
                <a16:creationId xmlns:a16="http://schemas.microsoft.com/office/drawing/2014/main" id="{9D5E918E-8875-62ED-ACCA-46FC4DE1AC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59804" y="6569366"/>
            <a:ext cx="552302" cy="552302"/>
          </a:xfrm>
          <a:prstGeom prst="rect">
            <a:avLst/>
          </a:prstGeom>
        </p:spPr>
      </p:pic>
      <p:pic>
        <p:nvPicPr>
          <p:cNvPr id="61" name="Graphique 60" descr="Fermer">
            <a:extLst>
              <a:ext uri="{FF2B5EF4-FFF2-40B4-BE49-F238E27FC236}">
                <a16:creationId xmlns:a16="http://schemas.microsoft.com/office/drawing/2014/main" id="{3D9C0A66-F274-904D-1F69-65CC37BBC0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58034" y="8801136"/>
            <a:ext cx="694083" cy="694083"/>
          </a:xfrm>
          <a:prstGeom prst="rect">
            <a:avLst/>
          </a:prstGeom>
        </p:spPr>
      </p:pic>
      <p:cxnSp>
        <p:nvCxnSpPr>
          <p:cNvPr id="229" name="Connecteur droit avec flèche 228">
            <a:extLst>
              <a:ext uri="{FF2B5EF4-FFF2-40B4-BE49-F238E27FC236}">
                <a16:creationId xmlns:a16="http://schemas.microsoft.com/office/drawing/2014/main" id="{6223426C-C93D-D090-9E14-99DF2728F4E8}"/>
              </a:ext>
            </a:extLst>
          </p:cNvPr>
          <p:cNvCxnSpPr>
            <a:cxnSpLocks/>
            <a:stCxn id="244" idx="3"/>
            <a:endCxn id="35" idx="1"/>
          </p:cNvCxnSpPr>
          <p:nvPr/>
        </p:nvCxnSpPr>
        <p:spPr>
          <a:xfrm>
            <a:off x="1430971" y="4110269"/>
            <a:ext cx="3276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0" name="Groupe 229">
            <a:extLst>
              <a:ext uri="{FF2B5EF4-FFF2-40B4-BE49-F238E27FC236}">
                <a16:creationId xmlns:a16="http://schemas.microsoft.com/office/drawing/2014/main" id="{EDAF9FEF-A5D8-497B-C0C8-C611A388D133}"/>
              </a:ext>
            </a:extLst>
          </p:cNvPr>
          <p:cNvGrpSpPr/>
          <p:nvPr/>
        </p:nvGrpSpPr>
        <p:grpSpPr>
          <a:xfrm>
            <a:off x="240250" y="3526120"/>
            <a:ext cx="1190721" cy="899065"/>
            <a:chOff x="346465" y="2283935"/>
            <a:chExt cx="1190721" cy="719443"/>
          </a:xfrm>
        </p:grpSpPr>
        <p:sp>
          <p:nvSpPr>
            <p:cNvPr id="244" name="ZoneTexte 243">
              <a:extLst>
                <a:ext uri="{FF2B5EF4-FFF2-40B4-BE49-F238E27FC236}">
                  <a16:creationId xmlns:a16="http://schemas.microsoft.com/office/drawing/2014/main" id="{CEEDC1B4-7A9D-6061-DE76-D02FD2220D92}"/>
                </a:ext>
              </a:extLst>
            </p:cNvPr>
            <p:cNvSpPr txBox="1"/>
            <p:nvPr/>
          </p:nvSpPr>
          <p:spPr>
            <a:xfrm>
              <a:off x="346465" y="2499378"/>
              <a:ext cx="1190721" cy="504000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r>
                <a:rPr lang="fr-FR" sz="800" b="1" dirty="0">
                  <a:latin typeface="Abadi" panose="020B0604020104020204" pitchFamily="34" charset="0"/>
                </a:rPr>
                <a:t>Le fournisseur d’énergie indique la présence de câble électrique dans la DICT.</a:t>
              </a:r>
            </a:p>
          </p:txBody>
        </p:sp>
        <p:sp>
          <p:nvSpPr>
            <p:cNvPr id="254" name="ZoneTexte 253">
              <a:extLst>
                <a:ext uri="{FF2B5EF4-FFF2-40B4-BE49-F238E27FC236}">
                  <a16:creationId xmlns:a16="http://schemas.microsoft.com/office/drawing/2014/main" id="{B489F5B5-8C46-9C62-598C-157FF3A420C1}"/>
                </a:ext>
              </a:extLst>
            </p:cNvPr>
            <p:cNvSpPr txBox="1"/>
            <p:nvPr/>
          </p:nvSpPr>
          <p:spPr>
            <a:xfrm>
              <a:off x="346465" y="2283935"/>
              <a:ext cx="225035" cy="215443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800" b="1">
                  <a:latin typeface="Abadi" panose="020B0604020104020204" pitchFamily="34" charset="0"/>
                </a:rPr>
                <a:t>#1</a:t>
              </a:r>
              <a:endParaRPr lang="fr-FR" sz="800" b="1" dirty="0">
                <a:latin typeface="Abadi" panose="020B0604020104020204" pitchFamily="34" charset="0"/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978165D3-4689-B4B4-021E-143D4067FB75}"/>
              </a:ext>
            </a:extLst>
          </p:cNvPr>
          <p:cNvGrpSpPr/>
          <p:nvPr/>
        </p:nvGrpSpPr>
        <p:grpSpPr>
          <a:xfrm>
            <a:off x="1758578" y="3526120"/>
            <a:ext cx="1190721" cy="899065"/>
            <a:chOff x="346465" y="2283935"/>
            <a:chExt cx="1190721" cy="719443"/>
          </a:xfrm>
        </p:grpSpPr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8754F501-0C99-D759-BAE2-597C1C622794}"/>
                </a:ext>
              </a:extLst>
            </p:cNvPr>
            <p:cNvSpPr txBox="1"/>
            <p:nvPr/>
          </p:nvSpPr>
          <p:spPr>
            <a:xfrm>
              <a:off x="346465" y="2499378"/>
              <a:ext cx="1190721" cy="504000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r>
                <a:rPr lang="fr-FR" sz="800" b="1" dirty="0">
                  <a:latin typeface="Abadi" panose="020B0604020104020204" pitchFamily="34" charset="0"/>
                </a:rPr>
                <a:t>L’agent consulte la DICT et son OPI et prépare son chantier.</a:t>
              </a: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CD6DD607-033B-F8CB-04E5-96024B2CB15D}"/>
                </a:ext>
              </a:extLst>
            </p:cNvPr>
            <p:cNvSpPr txBox="1"/>
            <p:nvPr/>
          </p:nvSpPr>
          <p:spPr>
            <a:xfrm>
              <a:off x="346465" y="2283935"/>
              <a:ext cx="225035" cy="215443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800" b="1">
                  <a:latin typeface="Abadi" panose="020B0604020104020204" pitchFamily="34" charset="0"/>
                </a:rPr>
                <a:t>#2</a:t>
              </a:r>
              <a:endParaRPr lang="fr-FR" sz="800" b="1" dirty="0">
                <a:latin typeface="Abadi" panose="020B0604020104020204" pitchFamily="34" charset="0"/>
              </a:endParaRPr>
            </a:p>
          </p:txBody>
        </p:sp>
      </p:grp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EDFC1D5C-6285-65D2-FF76-EE10B5117CDD}"/>
              </a:ext>
            </a:extLst>
          </p:cNvPr>
          <p:cNvGrpSpPr/>
          <p:nvPr/>
        </p:nvGrpSpPr>
        <p:grpSpPr>
          <a:xfrm>
            <a:off x="3276906" y="3526120"/>
            <a:ext cx="1190721" cy="899065"/>
            <a:chOff x="346465" y="2283935"/>
            <a:chExt cx="1190721" cy="719443"/>
          </a:xfrm>
        </p:grpSpPr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9026D79B-B36C-48BF-1FDC-A6531C04E89F}"/>
                </a:ext>
              </a:extLst>
            </p:cNvPr>
            <p:cNvSpPr txBox="1"/>
            <p:nvPr/>
          </p:nvSpPr>
          <p:spPr>
            <a:xfrm>
              <a:off x="346465" y="2499378"/>
              <a:ext cx="1190721" cy="504000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r>
                <a:rPr lang="fr-FR" sz="800" b="1" dirty="0">
                  <a:latin typeface="Abadi" panose="020B0604020104020204" pitchFamily="34" charset="0"/>
                </a:rPr>
                <a:t>L’agent réalise les fouilles.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F6532361-6C8C-E6BF-F85F-47200ED54AC7}"/>
                </a:ext>
              </a:extLst>
            </p:cNvPr>
            <p:cNvSpPr txBox="1"/>
            <p:nvPr/>
          </p:nvSpPr>
          <p:spPr>
            <a:xfrm>
              <a:off x="346465" y="2283935"/>
              <a:ext cx="225035" cy="215443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800" b="1">
                  <a:latin typeface="Abadi" panose="020B0604020104020204" pitchFamily="34" charset="0"/>
                </a:rPr>
                <a:t>#3</a:t>
              </a:r>
              <a:endParaRPr lang="fr-FR" sz="800" b="1" dirty="0">
                <a:latin typeface="Abadi" panose="020B0604020104020204" pitchFamily="34" charset="0"/>
              </a:endParaRPr>
            </a:p>
          </p:txBody>
        </p: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AB7BFF96-4FC0-7083-6F57-3527DEA4B60D}"/>
              </a:ext>
            </a:extLst>
          </p:cNvPr>
          <p:cNvGrpSpPr/>
          <p:nvPr/>
        </p:nvGrpSpPr>
        <p:grpSpPr>
          <a:xfrm>
            <a:off x="4806818" y="4527101"/>
            <a:ext cx="1190721" cy="899065"/>
            <a:chOff x="346465" y="2283935"/>
            <a:chExt cx="1190721" cy="719443"/>
          </a:xfrm>
        </p:grpSpPr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41DA05FC-F92D-BD99-95F9-E036C9146C74}"/>
                </a:ext>
              </a:extLst>
            </p:cNvPr>
            <p:cNvSpPr txBox="1"/>
            <p:nvPr/>
          </p:nvSpPr>
          <p:spPr>
            <a:xfrm>
              <a:off x="346465" y="2499378"/>
              <a:ext cx="1190721" cy="504000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r>
                <a:rPr lang="fr-FR" sz="800" b="1" dirty="0">
                  <a:latin typeface="Abadi" panose="020B0604020104020204" pitchFamily="34" charset="0"/>
                </a:rPr>
                <a:t>L’agent sectionne le « tuyau », ce qui génère un arc électrique</a:t>
              </a: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6E87499A-72B7-5664-12DA-4C8D91D2732E}"/>
                </a:ext>
              </a:extLst>
            </p:cNvPr>
            <p:cNvSpPr txBox="1"/>
            <p:nvPr/>
          </p:nvSpPr>
          <p:spPr>
            <a:xfrm>
              <a:off x="346465" y="2283935"/>
              <a:ext cx="225035" cy="215443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800" b="1">
                  <a:latin typeface="Abadi" panose="020B0604020104020204" pitchFamily="34" charset="0"/>
                </a:rPr>
                <a:t>#6</a:t>
              </a:r>
              <a:endParaRPr lang="fr-FR" sz="800" b="1" dirty="0">
                <a:latin typeface="Abadi" panose="020B0604020104020204" pitchFamily="34" charset="0"/>
              </a:endParaRPr>
            </a:p>
          </p:txBody>
        </p:sp>
      </p:grpSp>
      <p:grpSp>
        <p:nvGrpSpPr>
          <p:cNvPr id="69" name="Groupe 68">
            <a:extLst>
              <a:ext uri="{FF2B5EF4-FFF2-40B4-BE49-F238E27FC236}">
                <a16:creationId xmlns:a16="http://schemas.microsoft.com/office/drawing/2014/main" id="{66C19477-4064-345B-9704-DC1CE76469BA}"/>
              </a:ext>
            </a:extLst>
          </p:cNvPr>
          <p:cNvGrpSpPr/>
          <p:nvPr/>
        </p:nvGrpSpPr>
        <p:grpSpPr>
          <a:xfrm>
            <a:off x="6229338" y="3526120"/>
            <a:ext cx="1288990" cy="899065"/>
            <a:chOff x="346465" y="2283935"/>
            <a:chExt cx="1288990" cy="719443"/>
          </a:xfrm>
        </p:grpSpPr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97B1427-2B10-B3CE-62CB-5CDCB0F1DDA7}"/>
                </a:ext>
              </a:extLst>
            </p:cNvPr>
            <p:cNvSpPr txBox="1"/>
            <p:nvPr/>
          </p:nvSpPr>
          <p:spPr>
            <a:xfrm>
              <a:off x="346465" y="2499378"/>
              <a:ext cx="1288990" cy="504000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r>
                <a:rPr lang="fr-FR" sz="800" b="1">
                  <a:latin typeface="Abadi" panose="020B0604020104020204" pitchFamily="34" charset="0"/>
                </a:rPr>
                <a:t>Mettre au jour jusque au compteur ou jusqu’au branchement. Consulter le plan de récolement.</a:t>
              </a:r>
              <a:endParaRPr lang="fr-FR" sz="800" b="1" dirty="0">
                <a:latin typeface="Abadi" panose="020B0604020104020204" pitchFamily="34" charset="0"/>
              </a:endParaRPr>
            </a:p>
          </p:txBody>
        </p:sp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C0375AC6-9B4D-45BA-5AE5-5F61BB36832C}"/>
                </a:ext>
              </a:extLst>
            </p:cNvPr>
            <p:cNvSpPr txBox="1"/>
            <p:nvPr/>
          </p:nvSpPr>
          <p:spPr>
            <a:xfrm>
              <a:off x="346465" y="2283935"/>
              <a:ext cx="225035" cy="215443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800" b="1">
                  <a:latin typeface="Abadi" panose="020B0604020104020204" pitchFamily="34" charset="0"/>
                </a:rPr>
                <a:t>#5</a:t>
              </a:r>
              <a:endParaRPr lang="fr-FR" sz="800" b="1" dirty="0">
                <a:latin typeface="Abadi" panose="020B0604020104020204" pitchFamily="34" charset="0"/>
              </a:endParaRPr>
            </a:p>
          </p:txBody>
        </p:sp>
      </p:grpSp>
      <p:grpSp>
        <p:nvGrpSpPr>
          <p:cNvPr id="73" name="Groupe 72">
            <a:extLst>
              <a:ext uri="{FF2B5EF4-FFF2-40B4-BE49-F238E27FC236}">
                <a16:creationId xmlns:a16="http://schemas.microsoft.com/office/drawing/2014/main" id="{B4922F0B-A74C-F948-C627-6FD5635C1B35}"/>
              </a:ext>
            </a:extLst>
          </p:cNvPr>
          <p:cNvGrpSpPr/>
          <p:nvPr/>
        </p:nvGrpSpPr>
        <p:grpSpPr>
          <a:xfrm>
            <a:off x="4795234" y="3526120"/>
            <a:ext cx="1190721" cy="899065"/>
            <a:chOff x="346465" y="2283935"/>
            <a:chExt cx="1190721" cy="719443"/>
          </a:xfrm>
        </p:grpSpPr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1F6B06F6-710D-0F8A-71F6-22B15629145B}"/>
                </a:ext>
              </a:extLst>
            </p:cNvPr>
            <p:cNvSpPr txBox="1"/>
            <p:nvPr/>
          </p:nvSpPr>
          <p:spPr>
            <a:xfrm>
              <a:off x="346465" y="2499378"/>
              <a:ext cx="1190721" cy="504000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r>
                <a:rPr lang="fr-FR" sz="800" b="1" dirty="0">
                  <a:latin typeface="Abadi" panose="020B0604020104020204" pitchFamily="34" charset="0"/>
                </a:rPr>
                <a:t>L’agent met au jour un « tuyau » sur lequel suinte de l’eau.</a:t>
              </a:r>
            </a:p>
          </p:txBody>
        </p:sp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C1298996-AE64-4CEB-D0C6-4EA8CFFDB285}"/>
                </a:ext>
              </a:extLst>
            </p:cNvPr>
            <p:cNvSpPr txBox="1"/>
            <p:nvPr/>
          </p:nvSpPr>
          <p:spPr>
            <a:xfrm>
              <a:off x="346465" y="2283935"/>
              <a:ext cx="225035" cy="215443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800" b="1">
                  <a:latin typeface="Abadi" panose="020B0604020104020204" pitchFamily="34" charset="0"/>
                </a:rPr>
                <a:t>#4</a:t>
              </a:r>
              <a:endParaRPr lang="fr-FR" sz="800" b="1" dirty="0">
                <a:latin typeface="Abadi" panose="020B0604020104020204" pitchFamily="34" charset="0"/>
              </a:endParaRPr>
            </a:p>
          </p:txBody>
        </p:sp>
      </p:grpSp>
      <p:cxnSp>
        <p:nvCxnSpPr>
          <p:cNvPr id="76" name="Connecteur droit avec flèche 75">
            <a:extLst>
              <a:ext uri="{FF2B5EF4-FFF2-40B4-BE49-F238E27FC236}">
                <a16:creationId xmlns:a16="http://schemas.microsoft.com/office/drawing/2014/main" id="{AF3B50A4-FD2B-BBC9-C6DA-F8FBCDF96700}"/>
              </a:ext>
            </a:extLst>
          </p:cNvPr>
          <p:cNvCxnSpPr>
            <a:cxnSpLocks/>
            <a:stCxn id="35" idx="3"/>
            <a:endCxn id="39" idx="1"/>
          </p:cNvCxnSpPr>
          <p:nvPr/>
        </p:nvCxnSpPr>
        <p:spPr>
          <a:xfrm>
            <a:off x="2949299" y="4110269"/>
            <a:ext cx="3276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>
            <a:extLst>
              <a:ext uri="{FF2B5EF4-FFF2-40B4-BE49-F238E27FC236}">
                <a16:creationId xmlns:a16="http://schemas.microsoft.com/office/drawing/2014/main" id="{61FA72B0-C286-F61F-58BA-5A9B10752DFA}"/>
              </a:ext>
            </a:extLst>
          </p:cNvPr>
          <p:cNvCxnSpPr>
            <a:cxnSpLocks/>
            <a:stCxn id="39" idx="3"/>
            <a:endCxn id="74" idx="1"/>
          </p:cNvCxnSpPr>
          <p:nvPr/>
        </p:nvCxnSpPr>
        <p:spPr>
          <a:xfrm>
            <a:off x="4467627" y="4110269"/>
            <a:ext cx="3276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avec flèche 78">
            <a:extLst>
              <a:ext uri="{FF2B5EF4-FFF2-40B4-BE49-F238E27FC236}">
                <a16:creationId xmlns:a16="http://schemas.microsoft.com/office/drawing/2014/main" id="{C023D9D7-5BEC-9AD0-F5A7-5B6218E24003}"/>
              </a:ext>
            </a:extLst>
          </p:cNvPr>
          <p:cNvCxnSpPr>
            <a:cxnSpLocks/>
            <a:stCxn id="74" idx="3"/>
            <a:endCxn id="70" idx="1"/>
          </p:cNvCxnSpPr>
          <p:nvPr/>
        </p:nvCxnSpPr>
        <p:spPr>
          <a:xfrm>
            <a:off x="5985955" y="4110269"/>
            <a:ext cx="2433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 : en angle 79">
            <a:extLst>
              <a:ext uri="{FF2B5EF4-FFF2-40B4-BE49-F238E27FC236}">
                <a16:creationId xmlns:a16="http://schemas.microsoft.com/office/drawing/2014/main" id="{7E02E301-48C8-19B6-DDDF-5CDFBE7C607E}"/>
              </a:ext>
            </a:extLst>
          </p:cNvPr>
          <p:cNvCxnSpPr>
            <a:stCxn id="70" idx="2"/>
            <a:endCxn id="67" idx="3"/>
          </p:cNvCxnSpPr>
          <p:nvPr/>
        </p:nvCxnSpPr>
        <p:spPr>
          <a:xfrm rot="5400000">
            <a:off x="6092654" y="4330070"/>
            <a:ext cx="686065" cy="87629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Explosion : 8 points 80">
            <a:extLst>
              <a:ext uri="{FF2B5EF4-FFF2-40B4-BE49-F238E27FC236}">
                <a16:creationId xmlns:a16="http://schemas.microsoft.com/office/drawing/2014/main" id="{1D3238CD-4CE2-72F0-8D57-360E68C7077D}"/>
              </a:ext>
            </a:extLst>
          </p:cNvPr>
          <p:cNvSpPr/>
          <p:nvPr/>
        </p:nvSpPr>
        <p:spPr>
          <a:xfrm>
            <a:off x="6559773" y="3570581"/>
            <a:ext cx="225035" cy="270271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31" b="1">
                <a:latin typeface="Abadi" panose="020B0604020104020204" pitchFamily="34" charset="0"/>
              </a:rPr>
              <a:t>3</a:t>
            </a:r>
          </a:p>
        </p:txBody>
      </p:sp>
      <p:sp>
        <p:nvSpPr>
          <p:cNvPr id="82" name="ZoneTexte 81">
            <a:extLst>
              <a:ext uri="{FF2B5EF4-FFF2-40B4-BE49-F238E27FC236}">
                <a16:creationId xmlns:a16="http://schemas.microsoft.com/office/drawing/2014/main" id="{066B9E83-2E04-2446-CB57-A6874A67A639}"/>
              </a:ext>
            </a:extLst>
          </p:cNvPr>
          <p:cNvSpPr txBox="1"/>
          <p:nvPr/>
        </p:nvSpPr>
        <p:spPr>
          <a:xfrm>
            <a:off x="255113" y="8044085"/>
            <a:ext cx="150717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Méthode de contrôle informelle ou non enseignée</a:t>
            </a:r>
          </a:p>
        </p:txBody>
      </p:sp>
      <p:sp>
        <p:nvSpPr>
          <p:cNvPr id="83" name="ZoneTexte 82">
            <a:extLst>
              <a:ext uri="{FF2B5EF4-FFF2-40B4-BE49-F238E27FC236}">
                <a16:creationId xmlns:a16="http://schemas.microsoft.com/office/drawing/2014/main" id="{0D9C004D-A63E-1FAA-EC4B-E5F77A1A7475}"/>
              </a:ext>
            </a:extLst>
          </p:cNvPr>
          <p:cNvSpPr txBox="1"/>
          <p:nvPr/>
        </p:nvSpPr>
        <p:spPr>
          <a:xfrm>
            <a:off x="1783253" y="8136418"/>
            <a:ext cx="51180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Questionner les techniciens.</a:t>
            </a:r>
          </a:p>
          <a:p>
            <a:r>
              <a:rPr lang="fr-FR" sz="1200" i="1">
                <a:latin typeface="Abadi" panose="020B0604020104020204" pitchFamily="34" charset="0"/>
              </a:rPr>
              <a:t>Formations faites pour tous il y a moins de 6 mois.</a:t>
            </a:r>
          </a:p>
        </p:txBody>
      </p:sp>
      <p:sp>
        <p:nvSpPr>
          <p:cNvPr id="84" name="Explosion : 8 points 83">
            <a:extLst>
              <a:ext uri="{FF2B5EF4-FFF2-40B4-BE49-F238E27FC236}">
                <a16:creationId xmlns:a16="http://schemas.microsoft.com/office/drawing/2014/main" id="{50445829-E052-A8D8-3EC3-716661E918E3}"/>
              </a:ext>
            </a:extLst>
          </p:cNvPr>
          <p:cNvSpPr/>
          <p:nvPr/>
        </p:nvSpPr>
        <p:spPr>
          <a:xfrm>
            <a:off x="35769" y="9034713"/>
            <a:ext cx="225035" cy="270271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31" b="1">
                <a:latin typeface="Abadi" panose="020B0604020104020204" pitchFamily="34" charset="0"/>
              </a:rPr>
              <a:t>3</a:t>
            </a:r>
          </a:p>
        </p:txBody>
      </p:sp>
      <p:pic>
        <p:nvPicPr>
          <p:cNvPr id="85" name="Graphique 84" descr="Coche">
            <a:extLst>
              <a:ext uri="{FF2B5EF4-FFF2-40B4-BE49-F238E27FC236}">
                <a16:creationId xmlns:a16="http://schemas.microsoft.com/office/drawing/2014/main" id="{82BCF76C-7E89-AC76-523D-F8107082BD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40842" y="8106887"/>
            <a:ext cx="552302" cy="552302"/>
          </a:xfrm>
          <a:prstGeom prst="rect">
            <a:avLst/>
          </a:prstGeom>
        </p:spPr>
      </p:pic>
      <p:sp>
        <p:nvSpPr>
          <p:cNvPr id="86" name="Explosion : 8 points 85">
            <a:extLst>
              <a:ext uri="{FF2B5EF4-FFF2-40B4-BE49-F238E27FC236}">
                <a16:creationId xmlns:a16="http://schemas.microsoft.com/office/drawing/2014/main" id="{88A86D01-9E22-F16A-A4FA-A67794D91816}"/>
              </a:ext>
            </a:extLst>
          </p:cNvPr>
          <p:cNvSpPr/>
          <p:nvPr/>
        </p:nvSpPr>
        <p:spPr>
          <a:xfrm>
            <a:off x="5799265" y="4615451"/>
            <a:ext cx="225035" cy="270271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31" b="1">
                <a:latin typeface="Abadi" panose="020B0604020104020204" pitchFamily="34" charset="0"/>
              </a:rPr>
              <a:t>4</a:t>
            </a:r>
          </a:p>
        </p:txBody>
      </p:sp>
      <p:cxnSp>
        <p:nvCxnSpPr>
          <p:cNvPr id="87" name="Connecteur droit 86">
            <a:extLst>
              <a:ext uri="{FF2B5EF4-FFF2-40B4-BE49-F238E27FC236}">
                <a16:creationId xmlns:a16="http://schemas.microsoft.com/office/drawing/2014/main" id="{2BE0FCC9-3561-B56B-2879-D1990AD5730B}"/>
              </a:ext>
            </a:extLst>
          </p:cNvPr>
          <p:cNvCxnSpPr>
            <a:cxnSpLocks/>
          </p:cNvCxnSpPr>
          <p:nvPr/>
        </p:nvCxnSpPr>
        <p:spPr>
          <a:xfrm>
            <a:off x="-10074" y="9587342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xplosion : 8 points 87">
            <a:extLst>
              <a:ext uri="{FF2B5EF4-FFF2-40B4-BE49-F238E27FC236}">
                <a16:creationId xmlns:a16="http://schemas.microsoft.com/office/drawing/2014/main" id="{DA50EFB9-438F-7677-476A-94C4060B2585}"/>
              </a:ext>
            </a:extLst>
          </p:cNvPr>
          <p:cNvSpPr/>
          <p:nvPr/>
        </p:nvSpPr>
        <p:spPr>
          <a:xfrm>
            <a:off x="35769" y="9920542"/>
            <a:ext cx="225035" cy="270271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31" b="1">
                <a:latin typeface="Abadi" panose="020B0604020104020204" pitchFamily="34" charset="0"/>
              </a:rPr>
              <a:t>4</a:t>
            </a: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id="{2E0C066E-B3DC-977B-D72B-B7C94900EB09}"/>
              </a:ext>
            </a:extLst>
          </p:cNvPr>
          <p:cNvSpPr txBox="1"/>
          <p:nvPr/>
        </p:nvSpPr>
        <p:spPr>
          <a:xfrm>
            <a:off x="264771" y="9704390"/>
            <a:ext cx="150717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Agent pas en pleine possession de ses moyens</a:t>
            </a:r>
          </a:p>
        </p:txBody>
      </p:sp>
      <p:sp>
        <p:nvSpPr>
          <p:cNvPr id="90" name="ZoneTexte 89">
            <a:extLst>
              <a:ext uri="{FF2B5EF4-FFF2-40B4-BE49-F238E27FC236}">
                <a16:creationId xmlns:a16="http://schemas.microsoft.com/office/drawing/2014/main" id="{E3607E5E-3EAE-C2C9-0E14-AD62A3947736}"/>
              </a:ext>
            </a:extLst>
          </p:cNvPr>
          <p:cNvSpPr txBox="1"/>
          <p:nvPr/>
        </p:nvSpPr>
        <p:spPr>
          <a:xfrm>
            <a:off x="1762190" y="9669945"/>
            <a:ext cx="51180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Lui demander où il en était de son sommeil, de la consommation d’alcool ou de stupéfiants.</a:t>
            </a:r>
          </a:p>
          <a:p>
            <a:r>
              <a:rPr lang="fr-FR" sz="1200" i="1">
                <a:latin typeface="Abadi" panose="020B0604020104020204" pitchFamily="34" charset="0"/>
              </a:rPr>
              <a:t>Il a bien dormi la veille. Il déclare n’avoir pas pris d’alcool depuis au moins 48h ni de stupéfiant en aucune façon.</a:t>
            </a:r>
          </a:p>
        </p:txBody>
      </p:sp>
      <p:pic>
        <p:nvPicPr>
          <p:cNvPr id="91" name="Graphique 90" descr="Fermer">
            <a:extLst>
              <a:ext uri="{FF2B5EF4-FFF2-40B4-BE49-F238E27FC236}">
                <a16:creationId xmlns:a16="http://schemas.microsoft.com/office/drawing/2014/main" id="{1FB1DD67-12C0-34AB-379D-AE7C1CDBA8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58034" y="9649692"/>
            <a:ext cx="694083" cy="694083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43C0249F-393E-4724-BAB4-2F737833348E}"/>
              </a:ext>
            </a:extLst>
          </p:cNvPr>
          <p:cNvSpPr txBox="1"/>
          <p:nvPr/>
        </p:nvSpPr>
        <p:spPr>
          <a:xfrm>
            <a:off x="7789566" y="1117279"/>
            <a:ext cx="25144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latin typeface="Abadi" panose="020B0604020104020204" pitchFamily="34" charset="0"/>
              </a:rPr>
              <a:t>Créer un standard de découpe de tuyau lors de fouilles</a:t>
            </a:r>
          </a:p>
        </p:txBody>
      </p:sp>
      <p:sp>
        <p:nvSpPr>
          <p:cNvPr id="6" name="Explosion : 8 points 5">
            <a:extLst>
              <a:ext uri="{FF2B5EF4-FFF2-40B4-BE49-F238E27FC236}">
                <a16:creationId xmlns:a16="http://schemas.microsoft.com/office/drawing/2014/main" id="{EE6EBB34-A89D-3984-25BC-C219FBD344CE}"/>
              </a:ext>
            </a:extLst>
          </p:cNvPr>
          <p:cNvSpPr/>
          <p:nvPr/>
        </p:nvSpPr>
        <p:spPr>
          <a:xfrm>
            <a:off x="7586991" y="2803984"/>
            <a:ext cx="182991" cy="229473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31" b="1">
                <a:latin typeface="Abadi" panose="020B0604020104020204" pitchFamily="34" charset="0"/>
              </a:rPr>
              <a:t>1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D43836B-5BEB-868A-D9F0-977151B233E8}"/>
              </a:ext>
            </a:extLst>
          </p:cNvPr>
          <p:cNvSpPr txBox="1"/>
          <p:nvPr/>
        </p:nvSpPr>
        <p:spPr>
          <a:xfrm>
            <a:off x="7807077" y="2520830"/>
            <a:ext cx="251443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latin typeface="Abadi" panose="020B0604020104020204" pitchFamily="34" charset="0"/>
              </a:rPr>
              <a:t>Achat d’un détecteur câble électrique : GARRET pointer II.</a:t>
            </a:r>
          </a:p>
          <a:p>
            <a:r>
              <a:rPr lang="fr-FR" sz="1200" dirty="0">
                <a:latin typeface="Abadi" panose="020B0604020104020204" pitchFamily="34" charset="0"/>
              </a:rPr>
              <a:t>Un pour chaque personne réalisant des fouilles ou des interventions sur tuyaux, soit 8 au total.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4CA39A7-9752-F1D1-C6EB-5D6E453A9239}"/>
              </a:ext>
            </a:extLst>
          </p:cNvPr>
          <p:cNvSpPr txBox="1"/>
          <p:nvPr/>
        </p:nvSpPr>
        <p:spPr>
          <a:xfrm>
            <a:off x="7776097" y="4441373"/>
            <a:ext cx="25144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latin typeface="Abadi" panose="020B0604020104020204" pitchFamily="34" charset="0"/>
              </a:rPr>
              <a:t>Formation au poste de travail sur le standard de découpe de tuyau en fouille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E60BAF8-A981-1554-B4D3-01239A9EC1CB}"/>
              </a:ext>
            </a:extLst>
          </p:cNvPr>
          <p:cNvSpPr txBox="1"/>
          <p:nvPr/>
        </p:nvSpPr>
        <p:spPr>
          <a:xfrm>
            <a:off x="10348374" y="790567"/>
            <a:ext cx="220538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latin typeface="Abadi" panose="020B0604020104020204" pitchFamily="34" charset="0"/>
              </a:rPr>
              <a:t>Pouvoir former les personnes à la meilleure pratique connue par l’équipe pour couper un tuyau d’eau potable en sécurité avec un minimum de gaspillages.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EE43014E-E70B-7AC7-4958-DAE761D5E47B}"/>
              </a:ext>
            </a:extLst>
          </p:cNvPr>
          <p:cNvSpPr txBox="1"/>
          <p:nvPr/>
        </p:nvSpPr>
        <p:spPr>
          <a:xfrm>
            <a:off x="10340252" y="2656628"/>
            <a:ext cx="22053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latin typeface="Abadi" panose="020B0604020104020204" pitchFamily="34" charset="0"/>
              </a:rPr>
              <a:t>Chaque personne dispose de l’outil permettant d’identifier la présence de métal dans un tuyau. 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27C7902-5ED0-A383-DBB6-D1ADBEA782E8}"/>
              </a:ext>
            </a:extLst>
          </p:cNvPr>
          <p:cNvSpPr txBox="1"/>
          <p:nvPr/>
        </p:nvSpPr>
        <p:spPr>
          <a:xfrm>
            <a:off x="10333707" y="4179429"/>
            <a:ext cx="220538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latin typeface="Abadi" panose="020B0604020104020204" pitchFamily="34" charset="0"/>
              </a:rPr>
              <a:t>Chaque personne est formée à la meilleure pratique connue par l’équipe pour couper un tuyau d’eau potable en sécurité avec un minimum de gaspillages.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640E24F6-7CCC-5617-7E57-D7CC99CEDAD4}"/>
              </a:ext>
            </a:extLst>
          </p:cNvPr>
          <p:cNvSpPr txBox="1"/>
          <p:nvPr/>
        </p:nvSpPr>
        <p:spPr>
          <a:xfrm>
            <a:off x="12667502" y="1174041"/>
            <a:ext cx="6573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latin typeface="Abadi" panose="020B0604020104020204" pitchFamily="34" charset="0"/>
              </a:rPr>
              <a:t>Equipe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1E68B784-B0B3-9009-E903-78984DF2281B}"/>
              </a:ext>
            </a:extLst>
          </p:cNvPr>
          <p:cNvSpPr txBox="1"/>
          <p:nvPr/>
        </p:nvSpPr>
        <p:spPr>
          <a:xfrm>
            <a:off x="12552751" y="2824243"/>
            <a:ext cx="9128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dirty="0">
                <a:latin typeface="Abadi" panose="020B0604020104020204" pitchFamily="34" charset="0"/>
              </a:rPr>
              <a:t>Manageur d’équipe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75380BEB-6DB1-D17C-2A00-0D15B704E166}"/>
              </a:ext>
            </a:extLst>
          </p:cNvPr>
          <p:cNvSpPr txBox="1"/>
          <p:nvPr/>
        </p:nvSpPr>
        <p:spPr>
          <a:xfrm>
            <a:off x="12559297" y="4242754"/>
            <a:ext cx="91288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dirty="0">
                <a:latin typeface="Abadi" panose="020B0604020104020204" pitchFamily="34" charset="0"/>
              </a:rPr>
              <a:t>Le plus fort de l’équipe sur le standard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E95DAD02-5C21-EA70-F321-EA719E264AEA}"/>
              </a:ext>
            </a:extLst>
          </p:cNvPr>
          <p:cNvSpPr txBox="1"/>
          <p:nvPr/>
        </p:nvSpPr>
        <p:spPr>
          <a:xfrm>
            <a:off x="13472178" y="1196309"/>
            <a:ext cx="80807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dirty="0">
                <a:latin typeface="Abadi" panose="020B0604020104020204" pitchFamily="34" charset="0"/>
              </a:rPr>
              <a:t>S24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6EA9C9D2-6C1D-A16E-B756-2BCB3A4A53EF}"/>
              </a:ext>
            </a:extLst>
          </p:cNvPr>
          <p:cNvSpPr txBox="1"/>
          <p:nvPr/>
        </p:nvSpPr>
        <p:spPr>
          <a:xfrm>
            <a:off x="13462107" y="2911258"/>
            <a:ext cx="80807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dirty="0">
                <a:latin typeface="Abadi" panose="020B0604020104020204" pitchFamily="34" charset="0"/>
              </a:rPr>
              <a:t>S24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48D1F74B-8098-58F9-6306-E05882D9E1C5}"/>
              </a:ext>
            </a:extLst>
          </p:cNvPr>
          <p:cNvSpPr txBox="1"/>
          <p:nvPr/>
        </p:nvSpPr>
        <p:spPr>
          <a:xfrm>
            <a:off x="13462107" y="4608723"/>
            <a:ext cx="80807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dirty="0">
                <a:latin typeface="Abadi" panose="020B0604020104020204" pitchFamily="34" charset="0"/>
              </a:rPr>
              <a:t>S27</a:t>
            </a:r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A8411038-479B-8997-AA12-04EEDB48E407}"/>
              </a:ext>
            </a:extLst>
          </p:cNvPr>
          <p:cNvSpPr/>
          <p:nvPr/>
        </p:nvSpPr>
        <p:spPr>
          <a:xfrm>
            <a:off x="7582931" y="1565255"/>
            <a:ext cx="143679" cy="143679"/>
          </a:xfrm>
          <a:prstGeom prst="ellipse">
            <a:avLst/>
          </a:prstGeom>
          <a:solidFill>
            <a:srgbClr val="66FF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958" dirty="0">
                <a:solidFill>
                  <a:schemeClr val="tx1"/>
                </a:solidFill>
                <a:latin typeface="Abadi" panose="020B0604020104020204" pitchFamily="34" charset="0"/>
              </a:rPr>
              <a:t>a</a:t>
            </a: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F7A14C42-B9D6-81C2-75FF-6B65F588F826}"/>
              </a:ext>
            </a:extLst>
          </p:cNvPr>
          <p:cNvSpPr/>
          <p:nvPr/>
        </p:nvSpPr>
        <p:spPr>
          <a:xfrm>
            <a:off x="7597631" y="3106440"/>
            <a:ext cx="143679" cy="143679"/>
          </a:xfrm>
          <a:prstGeom prst="ellipse">
            <a:avLst/>
          </a:prstGeom>
          <a:solidFill>
            <a:srgbClr val="66FF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958" dirty="0">
                <a:solidFill>
                  <a:schemeClr val="tx1"/>
                </a:solidFill>
                <a:latin typeface="Abadi" panose="020B0604020104020204" pitchFamily="34" charset="0"/>
              </a:rPr>
              <a:t>b</a:t>
            </a:r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4628DBB4-47AE-3311-735F-7C6FEA724057}"/>
              </a:ext>
            </a:extLst>
          </p:cNvPr>
          <p:cNvSpPr/>
          <p:nvPr/>
        </p:nvSpPr>
        <p:spPr>
          <a:xfrm>
            <a:off x="7602138" y="4827575"/>
            <a:ext cx="143679" cy="143679"/>
          </a:xfrm>
          <a:prstGeom prst="ellipse">
            <a:avLst/>
          </a:prstGeom>
          <a:solidFill>
            <a:srgbClr val="66FF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958" dirty="0">
                <a:solidFill>
                  <a:schemeClr val="tx1"/>
                </a:solidFill>
                <a:latin typeface="Abadi" panose="020B0604020104020204" pitchFamily="34" charset="0"/>
              </a:rPr>
              <a:t>c</a:t>
            </a:r>
          </a:p>
        </p:txBody>
      </p:sp>
      <p:sp>
        <p:nvSpPr>
          <p:cNvPr id="93" name="ZoneTexte 92">
            <a:extLst>
              <a:ext uri="{FF2B5EF4-FFF2-40B4-BE49-F238E27FC236}">
                <a16:creationId xmlns:a16="http://schemas.microsoft.com/office/drawing/2014/main" id="{61F6193D-F3BD-6076-75E2-654299004413}"/>
              </a:ext>
            </a:extLst>
          </p:cNvPr>
          <p:cNvSpPr txBox="1"/>
          <p:nvPr/>
        </p:nvSpPr>
        <p:spPr>
          <a:xfrm>
            <a:off x="14258041" y="1196308"/>
            <a:ext cx="80807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dirty="0">
                <a:latin typeface="Abadi" panose="020B0604020104020204" pitchFamily="34" charset="0"/>
              </a:rPr>
              <a:t>S24</a:t>
            </a:r>
          </a:p>
        </p:txBody>
      </p:sp>
      <p:sp>
        <p:nvSpPr>
          <p:cNvPr id="94" name="ZoneTexte 93">
            <a:extLst>
              <a:ext uri="{FF2B5EF4-FFF2-40B4-BE49-F238E27FC236}">
                <a16:creationId xmlns:a16="http://schemas.microsoft.com/office/drawing/2014/main" id="{7E609913-806D-0447-3876-824BFBB1E9B6}"/>
              </a:ext>
            </a:extLst>
          </p:cNvPr>
          <p:cNvSpPr txBox="1"/>
          <p:nvPr/>
        </p:nvSpPr>
        <p:spPr>
          <a:xfrm>
            <a:off x="14212291" y="2911257"/>
            <a:ext cx="80807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dirty="0">
                <a:latin typeface="Abadi" panose="020B0604020104020204" pitchFamily="34" charset="0"/>
              </a:rPr>
              <a:t>S26</a:t>
            </a:r>
          </a:p>
        </p:txBody>
      </p:sp>
      <p:sp>
        <p:nvSpPr>
          <p:cNvPr id="97" name="ZoneTexte 96">
            <a:extLst>
              <a:ext uri="{FF2B5EF4-FFF2-40B4-BE49-F238E27FC236}">
                <a16:creationId xmlns:a16="http://schemas.microsoft.com/office/drawing/2014/main" id="{5C6792E3-E7D7-DC8E-B5BF-8998AE562C1F}"/>
              </a:ext>
            </a:extLst>
          </p:cNvPr>
          <p:cNvSpPr txBox="1"/>
          <p:nvPr/>
        </p:nvSpPr>
        <p:spPr>
          <a:xfrm>
            <a:off x="14246498" y="4598986"/>
            <a:ext cx="80807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dirty="0">
                <a:latin typeface="Abadi" panose="020B0604020104020204" pitchFamily="34" charset="0"/>
              </a:rPr>
              <a:t>S28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B59BAFEC-0FA4-54F3-2DD8-052FB71FDC1C}"/>
              </a:ext>
            </a:extLst>
          </p:cNvPr>
          <p:cNvSpPr/>
          <p:nvPr/>
        </p:nvSpPr>
        <p:spPr>
          <a:xfrm>
            <a:off x="14284915" y="6835103"/>
            <a:ext cx="210974" cy="64496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000" dirty="0"/>
              <a:t>8</a:t>
            </a:r>
          </a:p>
        </p:txBody>
      </p:sp>
      <p:sp>
        <p:nvSpPr>
          <p:cNvPr id="99" name="ZoneTexte 98">
            <a:extLst>
              <a:ext uri="{FF2B5EF4-FFF2-40B4-BE49-F238E27FC236}">
                <a16:creationId xmlns:a16="http://schemas.microsoft.com/office/drawing/2014/main" id="{600A3DB6-1F92-FFDB-3565-BBB4D807E041}"/>
              </a:ext>
            </a:extLst>
          </p:cNvPr>
          <p:cNvSpPr txBox="1"/>
          <p:nvPr/>
        </p:nvSpPr>
        <p:spPr>
          <a:xfrm>
            <a:off x="7654770" y="8306593"/>
            <a:ext cx="7312297" cy="1445831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fr-FR" sz="1200" dirty="0">
                <a:latin typeface="Abadi" panose="020B0604020104020204" pitchFamily="34" charset="0"/>
              </a:rPr>
              <a:t>Mise en place d’une matrice de compétence des personnes et identification des compétences clés pour chacune d’elles en fonction de leur poste de travail.</a:t>
            </a:r>
          </a:p>
          <a:p>
            <a:r>
              <a:rPr lang="fr-FR" sz="1200" dirty="0">
                <a:latin typeface="Abadi" panose="020B0604020104020204" pitchFamily="34" charset="0"/>
              </a:rPr>
              <a:t>Formation initiale des nouveaux arrivants aux standards de l’équipe sur les compétences clés</a:t>
            </a:r>
          </a:p>
          <a:p>
            <a:r>
              <a:rPr lang="fr-FR" sz="1200" dirty="0">
                <a:latin typeface="Abadi" panose="020B0604020104020204" pitchFamily="34" charset="0"/>
              </a:rPr>
              <a:t>Reformation périodique au standards (1 fois par an) sur les compétences clés.</a:t>
            </a:r>
          </a:p>
        </p:txBody>
      </p:sp>
    </p:spTree>
    <p:extLst>
      <p:ext uri="{BB962C8B-B14F-4D97-AF65-F5344CB8AC3E}">
        <p14:creationId xmlns:p14="http://schemas.microsoft.com/office/powerpoint/2010/main" val="2425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13376</TotalTime>
  <Words>721</Words>
  <Application>Microsoft Office PowerPoint</Application>
  <PresentationFormat>Personnalisé</PresentationFormat>
  <Paragraphs>131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Abadi</vt:lpstr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Frédéric BUONO</dc:creator>
  <cp:lastModifiedBy>BUONO Frederic</cp:lastModifiedBy>
  <cp:revision>46</cp:revision>
  <cp:lastPrinted>2023-10-15T15:46:58Z</cp:lastPrinted>
  <dcterms:created xsi:type="dcterms:W3CDTF">2023-07-19T08:30:26Z</dcterms:created>
  <dcterms:modified xsi:type="dcterms:W3CDTF">2024-05-31T10:07:59Z</dcterms:modified>
</cp:coreProperties>
</file>