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801600" cy="9601200" type="A3"/>
  <p:notesSz cx="6819900" cy="9918700"/>
  <p:defaultTextStyle>
    <a:defPPr>
      <a:defRPr lang="fr-FR"/>
    </a:defPPr>
    <a:lvl1pPr marL="0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12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22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34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45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56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68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79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91" algn="l" defTabSz="1280022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66" autoAdjust="0"/>
    <p:restoredTop sz="96023" autoAdjust="0"/>
  </p:normalViewPr>
  <p:slideViewPr>
    <p:cSldViewPr>
      <p:cViewPr varScale="1">
        <p:scale>
          <a:sx n="85" d="100"/>
          <a:sy n="85" d="100"/>
        </p:scale>
        <p:origin x="1986" y="96"/>
      </p:cViewPr>
      <p:guideLst>
        <p:guide orient="horz" pos="3024"/>
        <p:guide pos="4033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9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6926B61-C8BE-A45F-6A26-16125B5406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60E238-40E3-A39F-4C89-7EA4938DE4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71640-6841-4357-BDB7-F792DEB28E82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A47461-20EF-A15D-7F72-B1B97FF65B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6F25BB-727A-BB43-257B-4640E2A190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184A5-0BBD-4002-BA24-484908A23D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567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1" y="2982596"/>
            <a:ext cx="10881360" cy="205803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1" y="5440681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7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4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2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89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37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4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79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1" y="384495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4"/>
          </a:xfrm>
        </p:spPr>
        <p:txBody>
          <a:bodyPr anchor="t"/>
          <a:lstStyle>
            <a:lvl1pPr algn="l">
              <a:defRPr sz="4789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1"/>
          </a:xfrm>
        </p:spPr>
        <p:txBody>
          <a:bodyPr anchor="b"/>
          <a:lstStyle>
            <a:lvl1pPr marL="0" indent="0">
              <a:buNone/>
              <a:defRPr sz="2395">
                <a:solidFill>
                  <a:schemeClr val="tx1">
                    <a:tint val="75000"/>
                  </a:schemeClr>
                </a:solidFill>
              </a:defRPr>
            </a:lvl1pPr>
            <a:lvl2pPr marL="547406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2pPr>
            <a:lvl3pPr marL="1094811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3pPr>
            <a:lvl4pPr marL="1642217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4pPr>
            <a:lvl5pPr marL="2189622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5pPr>
            <a:lvl6pPr marL="2737028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6pPr>
            <a:lvl7pPr marL="3284433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7pPr>
            <a:lvl8pPr marL="3831839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8pPr>
            <a:lvl9pPr marL="4379244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1" y="2240281"/>
            <a:ext cx="5654040" cy="6336348"/>
          </a:xfrm>
        </p:spPr>
        <p:txBody>
          <a:bodyPr/>
          <a:lstStyle>
            <a:lvl1pPr>
              <a:defRPr sz="3352"/>
            </a:lvl1pPr>
            <a:lvl2pPr>
              <a:defRPr sz="2874"/>
            </a:lvl2pPr>
            <a:lvl3pPr>
              <a:defRPr sz="2395"/>
            </a:lvl3pPr>
            <a:lvl4pPr>
              <a:defRPr sz="2155"/>
            </a:lvl4pPr>
            <a:lvl5pPr>
              <a:defRPr sz="2155"/>
            </a:lvl5pPr>
            <a:lvl6pPr>
              <a:defRPr sz="2155"/>
            </a:lvl6pPr>
            <a:lvl7pPr>
              <a:defRPr sz="2155"/>
            </a:lvl7pPr>
            <a:lvl8pPr>
              <a:defRPr sz="2155"/>
            </a:lvl8pPr>
            <a:lvl9pPr>
              <a:defRPr sz="215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352"/>
            </a:lvl1pPr>
            <a:lvl2pPr>
              <a:defRPr sz="2874"/>
            </a:lvl2pPr>
            <a:lvl3pPr>
              <a:defRPr sz="2395"/>
            </a:lvl3pPr>
            <a:lvl4pPr>
              <a:defRPr sz="2155"/>
            </a:lvl4pPr>
            <a:lvl5pPr>
              <a:defRPr sz="2155"/>
            </a:lvl5pPr>
            <a:lvl6pPr>
              <a:defRPr sz="2155"/>
            </a:lvl6pPr>
            <a:lvl7pPr>
              <a:defRPr sz="2155"/>
            </a:lvl7pPr>
            <a:lvl8pPr>
              <a:defRPr sz="2155"/>
            </a:lvl8pPr>
            <a:lvl9pPr>
              <a:defRPr sz="215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9"/>
            <a:ext cx="5656263" cy="895667"/>
          </a:xfrm>
        </p:spPr>
        <p:txBody>
          <a:bodyPr anchor="b"/>
          <a:lstStyle>
            <a:lvl1pPr marL="0" indent="0">
              <a:buNone/>
              <a:defRPr sz="2874" b="1"/>
            </a:lvl1pPr>
            <a:lvl2pPr marL="547406" indent="0">
              <a:buNone/>
              <a:defRPr sz="2395" b="1"/>
            </a:lvl2pPr>
            <a:lvl3pPr marL="1094811" indent="0">
              <a:buNone/>
              <a:defRPr sz="2155" b="1"/>
            </a:lvl3pPr>
            <a:lvl4pPr marL="1642217" indent="0">
              <a:buNone/>
              <a:defRPr sz="1916" b="1"/>
            </a:lvl4pPr>
            <a:lvl5pPr marL="2189622" indent="0">
              <a:buNone/>
              <a:defRPr sz="1916" b="1"/>
            </a:lvl5pPr>
            <a:lvl6pPr marL="2737028" indent="0">
              <a:buNone/>
              <a:defRPr sz="1916" b="1"/>
            </a:lvl6pPr>
            <a:lvl7pPr marL="3284433" indent="0">
              <a:buNone/>
              <a:defRPr sz="1916" b="1"/>
            </a:lvl7pPr>
            <a:lvl8pPr marL="3831839" indent="0">
              <a:buNone/>
              <a:defRPr sz="1916" b="1"/>
            </a:lvl8pPr>
            <a:lvl9pPr marL="4379244" indent="0">
              <a:buNone/>
              <a:defRPr sz="19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6"/>
            <a:ext cx="5656263" cy="5531803"/>
          </a:xfrm>
        </p:spPr>
        <p:txBody>
          <a:bodyPr/>
          <a:lstStyle>
            <a:lvl1pPr>
              <a:defRPr sz="2874"/>
            </a:lvl1pPr>
            <a:lvl2pPr>
              <a:defRPr sz="2395"/>
            </a:lvl2pPr>
            <a:lvl3pPr>
              <a:defRPr sz="2155"/>
            </a:lvl3pPr>
            <a:lvl4pPr>
              <a:defRPr sz="1916"/>
            </a:lvl4pPr>
            <a:lvl5pPr>
              <a:defRPr sz="1916"/>
            </a:lvl5pPr>
            <a:lvl6pPr>
              <a:defRPr sz="1916"/>
            </a:lvl6pPr>
            <a:lvl7pPr>
              <a:defRPr sz="1916"/>
            </a:lvl7pPr>
            <a:lvl8pPr>
              <a:defRPr sz="1916"/>
            </a:lvl8pPr>
            <a:lvl9pPr>
              <a:defRPr sz="191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2874" b="1"/>
            </a:lvl1pPr>
            <a:lvl2pPr marL="547406" indent="0">
              <a:buNone/>
              <a:defRPr sz="2395" b="1"/>
            </a:lvl2pPr>
            <a:lvl3pPr marL="1094811" indent="0">
              <a:buNone/>
              <a:defRPr sz="2155" b="1"/>
            </a:lvl3pPr>
            <a:lvl4pPr marL="1642217" indent="0">
              <a:buNone/>
              <a:defRPr sz="1916" b="1"/>
            </a:lvl4pPr>
            <a:lvl5pPr marL="2189622" indent="0">
              <a:buNone/>
              <a:defRPr sz="1916" b="1"/>
            </a:lvl5pPr>
            <a:lvl6pPr marL="2737028" indent="0">
              <a:buNone/>
              <a:defRPr sz="1916" b="1"/>
            </a:lvl6pPr>
            <a:lvl7pPr marL="3284433" indent="0">
              <a:buNone/>
              <a:defRPr sz="1916" b="1"/>
            </a:lvl7pPr>
            <a:lvl8pPr marL="3831839" indent="0">
              <a:buNone/>
              <a:defRPr sz="1916" b="1"/>
            </a:lvl8pPr>
            <a:lvl9pPr marL="4379244" indent="0">
              <a:buNone/>
              <a:defRPr sz="191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6"/>
            <a:ext cx="5658485" cy="5531803"/>
          </a:xfrm>
        </p:spPr>
        <p:txBody>
          <a:bodyPr/>
          <a:lstStyle>
            <a:lvl1pPr>
              <a:defRPr sz="2874"/>
            </a:lvl1pPr>
            <a:lvl2pPr>
              <a:defRPr sz="2395"/>
            </a:lvl2pPr>
            <a:lvl3pPr>
              <a:defRPr sz="2155"/>
            </a:lvl3pPr>
            <a:lvl4pPr>
              <a:defRPr sz="1916"/>
            </a:lvl4pPr>
            <a:lvl5pPr>
              <a:defRPr sz="1916"/>
            </a:lvl5pPr>
            <a:lvl6pPr>
              <a:defRPr sz="1916"/>
            </a:lvl6pPr>
            <a:lvl7pPr>
              <a:defRPr sz="1916"/>
            </a:lvl7pPr>
            <a:lvl8pPr>
              <a:defRPr sz="1916"/>
            </a:lvl8pPr>
            <a:lvl9pPr>
              <a:defRPr sz="191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1"/>
            <a:ext cx="4211638" cy="1626870"/>
          </a:xfrm>
        </p:spPr>
        <p:txBody>
          <a:bodyPr anchor="b"/>
          <a:lstStyle>
            <a:lvl1pPr algn="l">
              <a:defRPr sz="2395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49" cy="8194358"/>
          </a:xfrm>
        </p:spPr>
        <p:txBody>
          <a:bodyPr/>
          <a:lstStyle>
            <a:lvl1pPr>
              <a:defRPr sz="3831"/>
            </a:lvl1pPr>
            <a:lvl2pPr>
              <a:defRPr sz="3352"/>
            </a:lvl2pPr>
            <a:lvl3pPr>
              <a:defRPr sz="2874"/>
            </a:lvl3pPr>
            <a:lvl4pPr>
              <a:defRPr sz="2395"/>
            </a:lvl4pPr>
            <a:lvl5pPr>
              <a:defRPr sz="2395"/>
            </a:lvl5pPr>
            <a:lvl6pPr>
              <a:defRPr sz="2395"/>
            </a:lvl6pPr>
            <a:lvl7pPr>
              <a:defRPr sz="2395"/>
            </a:lvl7pPr>
            <a:lvl8pPr>
              <a:defRPr sz="2395"/>
            </a:lvl8pPr>
            <a:lvl9pPr>
              <a:defRPr sz="239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676"/>
            </a:lvl1pPr>
            <a:lvl2pPr marL="547406" indent="0">
              <a:buNone/>
              <a:defRPr sz="1437"/>
            </a:lvl2pPr>
            <a:lvl3pPr marL="1094811" indent="0">
              <a:buNone/>
              <a:defRPr sz="1197"/>
            </a:lvl3pPr>
            <a:lvl4pPr marL="1642217" indent="0">
              <a:buNone/>
              <a:defRPr sz="1078"/>
            </a:lvl4pPr>
            <a:lvl5pPr marL="2189622" indent="0">
              <a:buNone/>
              <a:defRPr sz="1078"/>
            </a:lvl5pPr>
            <a:lvl6pPr marL="2737028" indent="0">
              <a:buNone/>
              <a:defRPr sz="1078"/>
            </a:lvl6pPr>
            <a:lvl7pPr marL="3284433" indent="0">
              <a:buNone/>
              <a:defRPr sz="1078"/>
            </a:lvl7pPr>
            <a:lvl8pPr marL="3831839" indent="0">
              <a:buNone/>
              <a:defRPr sz="1078"/>
            </a:lvl8pPr>
            <a:lvl9pPr marL="4379244" indent="0">
              <a:buNone/>
              <a:defRPr sz="107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39"/>
            <a:ext cx="7680960" cy="793434"/>
          </a:xfrm>
        </p:spPr>
        <p:txBody>
          <a:bodyPr anchor="b"/>
          <a:lstStyle>
            <a:lvl1pPr algn="l">
              <a:defRPr sz="2395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6"/>
            <a:ext cx="7680960" cy="5760720"/>
          </a:xfrm>
        </p:spPr>
        <p:txBody>
          <a:bodyPr/>
          <a:lstStyle>
            <a:lvl1pPr marL="0" indent="0">
              <a:buNone/>
              <a:defRPr sz="3831"/>
            </a:lvl1pPr>
            <a:lvl2pPr marL="547406" indent="0">
              <a:buNone/>
              <a:defRPr sz="3352"/>
            </a:lvl2pPr>
            <a:lvl3pPr marL="1094811" indent="0">
              <a:buNone/>
              <a:defRPr sz="2874"/>
            </a:lvl3pPr>
            <a:lvl4pPr marL="1642217" indent="0">
              <a:buNone/>
              <a:defRPr sz="2395"/>
            </a:lvl4pPr>
            <a:lvl5pPr marL="2189622" indent="0">
              <a:buNone/>
              <a:defRPr sz="2395"/>
            </a:lvl5pPr>
            <a:lvl6pPr marL="2737028" indent="0">
              <a:buNone/>
              <a:defRPr sz="2395"/>
            </a:lvl6pPr>
            <a:lvl7pPr marL="3284433" indent="0">
              <a:buNone/>
              <a:defRPr sz="2395"/>
            </a:lvl7pPr>
            <a:lvl8pPr marL="3831839" indent="0">
              <a:buNone/>
              <a:defRPr sz="2395"/>
            </a:lvl8pPr>
            <a:lvl9pPr marL="4379244" indent="0">
              <a:buNone/>
              <a:defRPr sz="2395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6"/>
          </a:xfrm>
        </p:spPr>
        <p:txBody>
          <a:bodyPr/>
          <a:lstStyle>
            <a:lvl1pPr marL="0" indent="0">
              <a:buNone/>
              <a:defRPr sz="1676"/>
            </a:lvl1pPr>
            <a:lvl2pPr marL="547406" indent="0">
              <a:buNone/>
              <a:defRPr sz="1437"/>
            </a:lvl2pPr>
            <a:lvl3pPr marL="1094811" indent="0">
              <a:buNone/>
              <a:defRPr sz="1197"/>
            </a:lvl3pPr>
            <a:lvl4pPr marL="1642217" indent="0">
              <a:buNone/>
              <a:defRPr sz="1078"/>
            </a:lvl4pPr>
            <a:lvl5pPr marL="2189622" indent="0">
              <a:buNone/>
              <a:defRPr sz="1078"/>
            </a:lvl5pPr>
            <a:lvl6pPr marL="2737028" indent="0">
              <a:buNone/>
              <a:defRPr sz="1078"/>
            </a:lvl6pPr>
            <a:lvl7pPr marL="3284433" indent="0">
              <a:buNone/>
              <a:defRPr sz="1078"/>
            </a:lvl7pPr>
            <a:lvl8pPr marL="3831839" indent="0">
              <a:buNone/>
              <a:defRPr sz="1078"/>
            </a:lvl8pPr>
            <a:lvl9pPr marL="4379244" indent="0">
              <a:buNone/>
              <a:defRPr sz="107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1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1" y="2240281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1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4811" rtl="0" eaLnBrk="1" latinLnBrk="0" hangingPunct="1">
        <a:spcBef>
          <a:spcPct val="0"/>
        </a:spcBef>
        <a:buNone/>
        <a:defRPr sz="52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0554" indent="-410554" algn="l" defTabSz="1094811" rtl="0" eaLnBrk="1" latinLnBrk="0" hangingPunct="1">
        <a:spcBef>
          <a:spcPct val="20000"/>
        </a:spcBef>
        <a:buFont typeface="Arial" pitchFamily="34" charset="0"/>
        <a:buChar char="•"/>
        <a:defRPr sz="3831" kern="1200">
          <a:solidFill>
            <a:schemeClr val="tx1"/>
          </a:solidFill>
          <a:latin typeface="+mn-lt"/>
          <a:ea typeface="+mn-ea"/>
          <a:cs typeface="+mn-cs"/>
        </a:defRPr>
      </a:lvl1pPr>
      <a:lvl2pPr marL="889534" indent="-342128" algn="l" defTabSz="1094811" rtl="0" eaLnBrk="1" latinLnBrk="0" hangingPunct="1">
        <a:spcBef>
          <a:spcPct val="20000"/>
        </a:spcBef>
        <a:buFont typeface="Arial" pitchFamily="34" charset="0"/>
        <a:buChar char="–"/>
        <a:defRPr sz="3352" kern="1200">
          <a:solidFill>
            <a:schemeClr val="tx1"/>
          </a:solidFill>
          <a:latin typeface="+mn-lt"/>
          <a:ea typeface="+mn-ea"/>
          <a:cs typeface="+mn-cs"/>
        </a:defRPr>
      </a:lvl2pPr>
      <a:lvl3pPr marL="1368514" indent="-273703" algn="l" defTabSz="1094811" rtl="0" eaLnBrk="1" latinLnBrk="0" hangingPunct="1">
        <a:spcBef>
          <a:spcPct val="20000"/>
        </a:spcBef>
        <a:buFont typeface="Arial" pitchFamily="34" charset="0"/>
        <a:buChar char="•"/>
        <a:defRPr sz="2874" kern="1200">
          <a:solidFill>
            <a:schemeClr val="tx1"/>
          </a:solidFill>
          <a:latin typeface="+mn-lt"/>
          <a:ea typeface="+mn-ea"/>
          <a:cs typeface="+mn-cs"/>
        </a:defRPr>
      </a:lvl3pPr>
      <a:lvl4pPr marL="1915919" indent="-273703" algn="l" defTabSz="1094811" rtl="0" eaLnBrk="1" latinLnBrk="0" hangingPunct="1">
        <a:spcBef>
          <a:spcPct val="20000"/>
        </a:spcBef>
        <a:buFont typeface="Arial" pitchFamily="34" charset="0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4pPr>
      <a:lvl5pPr marL="2463325" indent="-273703" algn="l" defTabSz="1094811" rtl="0" eaLnBrk="1" latinLnBrk="0" hangingPunct="1">
        <a:spcBef>
          <a:spcPct val="20000"/>
        </a:spcBef>
        <a:buFont typeface="Arial" pitchFamily="34" charset="0"/>
        <a:buChar char="»"/>
        <a:defRPr sz="2395" kern="1200">
          <a:solidFill>
            <a:schemeClr val="tx1"/>
          </a:solidFill>
          <a:latin typeface="+mn-lt"/>
          <a:ea typeface="+mn-ea"/>
          <a:cs typeface="+mn-cs"/>
        </a:defRPr>
      </a:lvl5pPr>
      <a:lvl6pPr marL="3010731" indent="-273703" algn="l" defTabSz="1094811" rtl="0" eaLnBrk="1" latinLnBrk="0" hangingPunct="1">
        <a:spcBef>
          <a:spcPct val="20000"/>
        </a:spcBef>
        <a:buFont typeface="Arial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6pPr>
      <a:lvl7pPr marL="3558136" indent="-273703" algn="l" defTabSz="1094811" rtl="0" eaLnBrk="1" latinLnBrk="0" hangingPunct="1">
        <a:spcBef>
          <a:spcPct val="20000"/>
        </a:spcBef>
        <a:buFont typeface="Arial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7pPr>
      <a:lvl8pPr marL="4105542" indent="-273703" algn="l" defTabSz="1094811" rtl="0" eaLnBrk="1" latinLnBrk="0" hangingPunct="1">
        <a:spcBef>
          <a:spcPct val="20000"/>
        </a:spcBef>
        <a:buFont typeface="Arial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8pPr>
      <a:lvl9pPr marL="4652947" indent="-273703" algn="l" defTabSz="1094811" rtl="0" eaLnBrk="1" latinLnBrk="0" hangingPunct="1">
        <a:spcBef>
          <a:spcPct val="20000"/>
        </a:spcBef>
        <a:buFont typeface="Arial" pitchFamily="34" charset="0"/>
        <a:buChar char="•"/>
        <a:defRPr sz="23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1pPr>
      <a:lvl2pPr marL="547406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2pPr>
      <a:lvl3pPr marL="1094811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3pPr>
      <a:lvl4pPr marL="1642217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4pPr>
      <a:lvl5pPr marL="2189622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5pPr>
      <a:lvl6pPr marL="2737028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6pPr>
      <a:lvl7pPr marL="3284433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7pPr>
      <a:lvl8pPr marL="3831839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8pPr>
      <a:lvl9pPr marL="4379244" algn="l" defTabSz="1094811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71A5DA89-7C76-167B-CFC3-B0B8DC437584}"/>
              </a:ext>
            </a:extLst>
          </p:cNvPr>
          <p:cNvCxnSpPr>
            <a:cxnSpLocks/>
          </p:cNvCxnSpPr>
          <p:nvPr/>
        </p:nvCxnSpPr>
        <p:spPr>
          <a:xfrm>
            <a:off x="6399305" y="588975"/>
            <a:ext cx="0" cy="8737329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915E316-8FB2-CEFE-CD75-1279CF525499}"/>
              </a:ext>
            </a:extLst>
          </p:cNvPr>
          <p:cNvCxnSpPr>
            <a:cxnSpLocks/>
          </p:cNvCxnSpPr>
          <p:nvPr/>
        </p:nvCxnSpPr>
        <p:spPr>
          <a:xfrm>
            <a:off x="0" y="5156488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0B61ABB3-5452-D4DB-CDDB-CA5B655D57E4}"/>
              </a:ext>
            </a:extLst>
          </p:cNvPr>
          <p:cNvSpPr txBox="1"/>
          <p:nvPr/>
        </p:nvSpPr>
        <p:spPr>
          <a:xfrm>
            <a:off x="6388869" y="6969239"/>
            <a:ext cx="5085683" cy="313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37" b="1" dirty="0">
                <a:solidFill>
                  <a:srgbClr val="0070C0"/>
                </a:solidFill>
              </a:rPr>
              <a:t>Agir sur nos pratiques / Enseignements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259D1617-5173-FF51-14C9-81221D080C03}"/>
              </a:ext>
            </a:extLst>
          </p:cNvPr>
          <p:cNvCxnSpPr>
            <a:cxnSpLocks/>
          </p:cNvCxnSpPr>
          <p:nvPr/>
        </p:nvCxnSpPr>
        <p:spPr>
          <a:xfrm>
            <a:off x="1" y="594549"/>
            <a:ext cx="12801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F7267BCC-22C3-21FB-C46C-5C45228A27E3}"/>
              </a:ext>
            </a:extLst>
          </p:cNvPr>
          <p:cNvSpPr txBox="1"/>
          <p:nvPr/>
        </p:nvSpPr>
        <p:spPr>
          <a:xfrm>
            <a:off x="73704" y="269068"/>
            <a:ext cx="8741176" cy="308201"/>
          </a:xfrm>
          <a:prstGeom prst="rect">
            <a:avLst/>
          </a:prstGeom>
          <a:noFill/>
        </p:spPr>
        <p:txBody>
          <a:bodyPr wrap="square" lIns="43104" tIns="43104" rIns="0" bIns="43104" rtlCol="0">
            <a:spAutoFit/>
          </a:bodyPr>
          <a:lstStyle/>
          <a:p>
            <a:r>
              <a:rPr lang="fr-FR" sz="1437" b="1">
                <a:solidFill>
                  <a:srgbClr val="0070C0"/>
                </a:solidFill>
              </a:rPr>
              <a:t>Titre : </a:t>
            </a:r>
            <a:r>
              <a:rPr lang="fr-FR" sz="1437"/>
              <a:t>Les devis de branchement d’eau sont réalisés en plus de 8 jours</a:t>
            </a:r>
            <a:endParaRPr lang="fr-FR" sz="1437" b="1" dirty="0">
              <a:solidFill>
                <a:srgbClr val="0070C0"/>
              </a:solidFill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3911B16E-03F8-AFC9-2A50-194FC7807FF9}"/>
              </a:ext>
            </a:extLst>
          </p:cNvPr>
          <p:cNvSpPr txBox="1"/>
          <p:nvPr/>
        </p:nvSpPr>
        <p:spPr>
          <a:xfrm>
            <a:off x="670699" y="829420"/>
            <a:ext cx="1759409" cy="184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Contexte :</a:t>
            </a:r>
            <a:endParaRPr lang="fr-FR" sz="1197" b="1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272CC47D-84BD-4074-03D6-FAE3CBC3DAF2}"/>
              </a:ext>
            </a:extLst>
          </p:cNvPr>
          <p:cNvSpPr txBox="1"/>
          <p:nvPr/>
        </p:nvSpPr>
        <p:spPr>
          <a:xfrm>
            <a:off x="2478327" y="783434"/>
            <a:ext cx="3758006" cy="184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Impact Client :</a:t>
            </a:r>
            <a:endParaRPr lang="fr-FR" sz="958" b="1" dirty="0"/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A02D0594-3164-3A48-A780-5BCEDA683284}"/>
              </a:ext>
            </a:extLst>
          </p:cNvPr>
          <p:cNvSpPr txBox="1"/>
          <p:nvPr/>
        </p:nvSpPr>
        <p:spPr>
          <a:xfrm>
            <a:off x="2478327" y="1241402"/>
            <a:ext cx="3758006" cy="184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Impact Entreprise :</a:t>
            </a:r>
            <a:endParaRPr lang="fr-FR" sz="1197" b="1" dirty="0">
              <a:solidFill>
                <a:srgbClr val="0070C0"/>
              </a:solidFill>
            </a:endParaRP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432A1D09-48C5-B0D6-E6A9-67EF1D50E138}"/>
              </a:ext>
            </a:extLst>
          </p:cNvPr>
          <p:cNvSpPr txBox="1"/>
          <p:nvPr/>
        </p:nvSpPr>
        <p:spPr>
          <a:xfrm>
            <a:off x="2478327" y="1846774"/>
            <a:ext cx="3758006" cy="184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Impact Humain :</a:t>
            </a:r>
            <a:endParaRPr lang="fr-FR" sz="1197" b="1" dirty="0"/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A757D6C1-DD9C-2207-89CB-506AFE51E727}"/>
              </a:ext>
            </a:extLst>
          </p:cNvPr>
          <p:cNvSpPr txBox="1"/>
          <p:nvPr/>
        </p:nvSpPr>
        <p:spPr>
          <a:xfrm>
            <a:off x="2478327" y="2452147"/>
            <a:ext cx="3758006" cy="184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Impact Sociétal/Environnemental :</a:t>
            </a:r>
            <a:endParaRPr lang="fr-FR" sz="1197" b="1" dirty="0">
              <a:solidFill>
                <a:srgbClr val="0070C0"/>
              </a:solidFill>
            </a:endParaRPr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852F2635-66E4-5B27-6FDF-037C5CE44959}"/>
              </a:ext>
            </a:extLst>
          </p:cNvPr>
          <p:cNvSpPr txBox="1"/>
          <p:nvPr/>
        </p:nvSpPr>
        <p:spPr>
          <a:xfrm>
            <a:off x="-65486" y="2867668"/>
            <a:ext cx="2892732" cy="276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Processus ou standard de travail</a:t>
            </a:r>
            <a:endParaRPr lang="fr-FR" sz="1197" b="1" dirty="0">
              <a:solidFill>
                <a:srgbClr val="0070C0"/>
              </a:solidFill>
            </a:endParaRPr>
          </a:p>
        </p:txBody>
      </p:sp>
      <p:sp>
        <p:nvSpPr>
          <p:cNvPr id="157" name="ZoneTexte 156">
            <a:extLst>
              <a:ext uri="{FF2B5EF4-FFF2-40B4-BE49-F238E27FC236}">
                <a16:creationId xmlns:a16="http://schemas.microsoft.com/office/drawing/2014/main" id="{88FCDE01-C1C7-9E5E-F588-399FD77DF9C6}"/>
              </a:ext>
            </a:extLst>
          </p:cNvPr>
          <p:cNvSpPr txBox="1"/>
          <p:nvPr/>
        </p:nvSpPr>
        <p:spPr>
          <a:xfrm>
            <a:off x="6965522" y="271988"/>
            <a:ext cx="1504489" cy="308201"/>
          </a:xfrm>
          <a:prstGeom prst="rect">
            <a:avLst/>
          </a:prstGeom>
          <a:noFill/>
        </p:spPr>
        <p:txBody>
          <a:bodyPr wrap="square" lIns="43104" tIns="43104" rIns="0" bIns="43104" rtlCol="0">
            <a:spAutoFit/>
          </a:bodyPr>
          <a:lstStyle/>
          <a:p>
            <a:r>
              <a:rPr lang="fr-FR" sz="1437" b="1">
                <a:solidFill>
                  <a:srgbClr val="0070C0"/>
                </a:solidFill>
              </a:rPr>
              <a:t>Porteur :</a:t>
            </a:r>
            <a:endParaRPr lang="fr-FR" sz="1437" b="1" dirty="0"/>
          </a:p>
        </p:txBody>
      </p:sp>
      <p:sp>
        <p:nvSpPr>
          <p:cNvPr id="158" name="ZoneTexte 157">
            <a:extLst>
              <a:ext uri="{FF2B5EF4-FFF2-40B4-BE49-F238E27FC236}">
                <a16:creationId xmlns:a16="http://schemas.microsoft.com/office/drawing/2014/main" id="{60FBDB53-89F4-2B83-4DB3-D6E376D54B5E}"/>
              </a:ext>
            </a:extLst>
          </p:cNvPr>
          <p:cNvSpPr txBox="1"/>
          <p:nvPr/>
        </p:nvSpPr>
        <p:spPr>
          <a:xfrm>
            <a:off x="8508486" y="274159"/>
            <a:ext cx="1659663" cy="308201"/>
          </a:xfrm>
          <a:prstGeom prst="rect">
            <a:avLst/>
          </a:prstGeom>
          <a:noFill/>
        </p:spPr>
        <p:txBody>
          <a:bodyPr wrap="square" lIns="43104" tIns="43104" rIns="0" bIns="43104" rtlCol="0">
            <a:spAutoFit/>
          </a:bodyPr>
          <a:lstStyle/>
          <a:p>
            <a:r>
              <a:rPr lang="fr-FR" sz="1437" b="1">
                <a:solidFill>
                  <a:srgbClr val="0070C0"/>
                </a:solidFill>
              </a:rPr>
              <a:t>Début : </a:t>
            </a:r>
            <a:r>
              <a:rPr lang="fr-FR" sz="1437" b="1"/>
              <a:t>28/02/2023</a:t>
            </a:r>
            <a:endParaRPr lang="fr-FR" sz="1437" b="1" dirty="0"/>
          </a:p>
        </p:txBody>
      </p:sp>
      <p:sp>
        <p:nvSpPr>
          <p:cNvPr id="159" name="ZoneTexte 158">
            <a:extLst>
              <a:ext uri="{FF2B5EF4-FFF2-40B4-BE49-F238E27FC236}">
                <a16:creationId xmlns:a16="http://schemas.microsoft.com/office/drawing/2014/main" id="{3FE98BFC-6AE0-2DC7-8171-28F59EB8AA31}"/>
              </a:ext>
            </a:extLst>
          </p:cNvPr>
          <p:cNvSpPr txBox="1"/>
          <p:nvPr/>
        </p:nvSpPr>
        <p:spPr>
          <a:xfrm>
            <a:off x="10539998" y="259364"/>
            <a:ext cx="1659663" cy="308201"/>
          </a:xfrm>
          <a:prstGeom prst="rect">
            <a:avLst/>
          </a:prstGeom>
          <a:noFill/>
        </p:spPr>
        <p:txBody>
          <a:bodyPr wrap="square" lIns="43104" tIns="43104" rIns="0" bIns="43104" rtlCol="0">
            <a:spAutoFit/>
          </a:bodyPr>
          <a:lstStyle/>
          <a:p>
            <a:r>
              <a:rPr lang="fr-FR" sz="1437" b="1">
                <a:solidFill>
                  <a:srgbClr val="0070C0"/>
                </a:solidFill>
              </a:rPr>
              <a:t>Maj :</a:t>
            </a:r>
            <a:endParaRPr lang="fr-FR" sz="1437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4D0FE15-DF31-0797-F771-C1F2D2CED25F}"/>
              </a:ext>
            </a:extLst>
          </p:cNvPr>
          <p:cNvSpPr txBox="1"/>
          <p:nvPr/>
        </p:nvSpPr>
        <p:spPr>
          <a:xfrm>
            <a:off x="-14825" y="557211"/>
            <a:ext cx="6415620" cy="276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97" b="1">
                <a:solidFill>
                  <a:srgbClr val="0070C0"/>
                </a:solidFill>
              </a:rPr>
              <a:t>Pb : </a:t>
            </a:r>
            <a:r>
              <a:rPr lang="fr-FR" sz="1197"/>
              <a:t>75% des devis sont envoyés en plus de 8 jours, au lieu de 0%</a:t>
            </a:r>
            <a:endParaRPr lang="fr-FR" sz="958" dirty="0"/>
          </a:p>
        </p:txBody>
      </p:sp>
      <p:sp>
        <p:nvSpPr>
          <p:cNvPr id="177" name="ZoneTexte 176">
            <a:extLst>
              <a:ext uri="{FF2B5EF4-FFF2-40B4-BE49-F238E27FC236}">
                <a16:creationId xmlns:a16="http://schemas.microsoft.com/office/drawing/2014/main" id="{3659668D-CF3A-AE2D-D56F-DAD1B682D1A1}"/>
              </a:ext>
            </a:extLst>
          </p:cNvPr>
          <p:cNvSpPr txBox="1"/>
          <p:nvPr/>
        </p:nvSpPr>
        <p:spPr>
          <a:xfrm>
            <a:off x="193165" y="5145465"/>
            <a:ext cx="1131438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Hypothèse de cause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180" name="Connecteur droit 179">
            <a:extLst>
              <a:ext uri="{FF2B5EF4-FFF2-40B4-BE49-F238E27FC236}">
                <a16:creationId xmlns:a16="http://schemas.microsoft.com/office/drawing/2014/main" id="{71D82EA1-4B3A-0D1C-69CD-854AA099AAE3}"/>
              </a:ext>
            </a:extLst>
          </p:cNvPr>
          <p:cNvCxnSpPr>
            <a:cxnSpLocks/>
          </p:cNvCxnSpPr>
          <p:nvPr/>
        </p:nvCxnSpPr>
        <p:spPr>
          <a:xfrm>
            <a:off x="188952" y="5145469"/>
            <a:ext cx="0" cy="4181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180">
            <a:extLst>
              <a:ext uri="{FF2B5EF4-FFF2-40B4-BE49-F238E27FC236}">
                <a16:creationId xmlns:a16="http://schemas.microsoft.com/office/drawing/2014/main" id="{D8F8AD54-6057-1BE6-5AFE-C37364478811}"/>
              </a:ext>
            </a:extLst>
          </p:cNvPr>
          <p:cNvCxnSpPr>
            <a:cxnSpLocks/>
          </p:cNvCxnSpPr>
          <p:nvPr/>
        </p:nvCxnSpPr>
        <p:spPr>
          <a:xfrm>
            <a:off x="1486422" y="5145469"/>
            <a:ext cx="0" cy="4181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ZoneTexte 181">
            <a:extLst>
              <a:ext uri="{FF2B5EF4-FFF2-40B4-BE49-F238E27FC236}">
                <a16:creationId xmlns:a16="http://schemas.microsoft.com/office/drawing/2014/main" id="{74FA91EA-5270-6950-E83F-E5B19F2C1063}"/>
              </a:ext>
            </a:extLst>
          </p:cNvPr>
          <p:cNvSpPr txBox="1"/>
          <p:nvPr/>
        </p:nvSpPr>
        <p:spPr>
          <a:xfrm>
            <a:off x="2472698" y="5145465"/>
            <a:ext cx="3338266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Comment l’hypothèse peut-elle être validée? + Observations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184" name="ZoneTexte 183">
            <a:extLst>
              <a:ext uri="{FF2B5EF4-FFF2-40B4-BE49-F238E27FC236}">
                <a16:creationId xmlns:a16="http://schemas.microsoft.com/office/drawing/2014/main" id="{96F930B2-C07B-8818-FA84-7FF83A40B9C8}"/>
              </a:ext>
            </a:extLst>
          </p:cNvPr>
          <p:cNvSpPr txBox="1"/>
          <p:nvPr/>
        </p:nvSpPr>
        <p:spPr>
          <a:xfrm>
            <a:off x="5810965" y="5145464"/>
            <a:ext cx="611806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OK/KO?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187" name="Connecteur droit 186">
            <a:extLst>
              <a:ext uri="{FF2B5EF4-FFF2-40B4-BE49-F238E27FC236}">
                <a16:creationId xmlns:a16="http://schemas.microsoft.com/office/drawing/2014/main" id="{39AD90EE-0483-1F47-7A14-A7AE8988A356}"/>
              </a:ext>
            </a:extLst>
          </p:cNvPr>
          <p:cNvCxnSpPr>
            <a:cxnSpLocks/>
          </p:cNvCxnSpPr>
          <p:nvPr/>
        </p:nvCxnSpPr>
        <p:spPr>
          <a:xfrm>
            <a:off x="5810965" y="5145469"/>
            <a:ext cx="0" cy="4181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Connecteur droit 187">
            <a:extLst>
              <a:ext uri="{FF2B5EF4-FFF2-40B4-BE49-F238E27FC236}">
                <a16:creationId xmlns:a16="http://schemas.microsoft.com/office/drawing/2014/main" id="{FFF41D6C-D1A5-F926-4607-2DD9BF0723D6}"/>
              </a:ext>
            </a:extLst>
          </p:cNvPr>
          <p:cNvCxnSpPr>
            <a:cxnSpLocks/>
          </p:cNvCxnSpPr>
          <p:nvPr/>
        </p:nvCxnSpPr>
        <p:spPr>
          <a:xfrm>
            <a:off x="0" y="5384406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eur droit 189">
            <a:extLst>
              <a:ext uri="{FF2B5EF4-FFF2-40B4-BE49-F238E27FC236}">
                <a16:creationId xmlns:a16="http://schemas.microsoft.com/office/drawing/2014/main" id="{80B0CCBD-B58B-5992-3A81-4A10DA625EAD}"/>
              </a:ext>
            </a:extLst>
          </p:cNvPr>
          <p:cNvCxnSpPr>
            <a:cxnSpLocks/>
          </p:cNvCxnSpPr>
          <p:nvPr/>
        </p:nvCxnSpPr>
        <p:spPr>
          <a:xfrm>
            <a:off x="6589747" y="588973"/>
            <a:ext cx="0" cy="443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Connecteur droit 190">
            <a:extLst>
              <a:ext uri="{FF2B5EF4-FFF2-40B4-BE49-F238E27FC236}">
                <a16:creationId xmlns:a16="http://schemas.microsoft.com/office/drawing/2014/main" id="{EAB7223F-B838-F62E-6997-A1E53C6BB04B}"/>
              </a:ext>
            </a:extLst>
          </p:cNvPr>
          <p:cNvCxnSpPr>
            <a:cxnSpLocks/>
          </p:cNvCxnSpPr>
          <p:nvPr/>
        </p:nvCxnSpPr>
        <p:spPr>
          <a:xfrm>
            <a:off x="8728663" y="588973"/>
            <a:ext cx="0" cy="443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onnecteur droit 191">
            <a:extLst>
              <a:ext uri="{FF2B5EF4-FFF2-40B4-BE49-F238E27FC236}">
                <a16:creationId xmlns:a16="http://schemas.microsoft.com/office/drawing/2014/main" id="{894978AE-E862-BD63-080E-33A30AA0806D}"/>
              </a:ext>
            </a:extLst>
          </p:cNvPr>
          <p:cNvCxnSpPr>
            <a:cxnSpLocks/>
          </p:cNvCxnSpPr>
          <p:nvPr/>
        </p:nvCxnSpPr>
        <p:spPr>
          <a:xfrm>
            <a:off x="10625440" y="588973"/>
            <a:ext cx="0" cy="443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195A011E-DEA4-DC0C-946B-E4B00AD12E0B}"/>
              </a:ext>
            </a:extLst>
          </p:cNvPr>
          <p:cNvCxnSpPr>
            <a:cxnSpLocks/>
          </p:cNvCxnSpPr>
          <p:nvPr/>
        </p:nvCxnSpPr>
        <p:spPr>
          <a:xfrm>
            <a:off x="6400795" y="890095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0459F3DB-B597-7215-5FE8-118031D268C2}"/>
              </a:ext>
            </a:extLst>
          </p:cNvPr>
          <p:cNvSpPr txBox="1"/>
          <p:nvPr/>
        </p:nvSpPr>
        <p:spPr>
          <a:xfrm>
            <a:off x="6399305" y="594675"/>
            <a:ext cx="495327" cy="18421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lIns="0" tIns="0" rIns="0" bIns="0" rtlCol="0">
            <a:spAutoFit/>
          </a:bodyPr>
          <a:lstStyle/>
          <a:p>
            <a:r>
              <a:rPr lang="fr-FR" sz="1197" b="1" dirty="0">
                <a:solidFill>
                  <a:srgbClr val="0070C0"/>
                </a:solidFill>
              </a:rPr>
              <a:t>Actions</a:t>
            </a:r>
          </a:p>
        </p:txBody>
      </p:sp>
      <p:sp>
        <p:nvSpPr>
          <p:cNvPr id="200" name="ZoneTexte 199">
            <a:extLst>
              <a:ext uri="{FF2B5EF4-FFF2-40B4-BE49-F238E27FC236}">
                <a16:creationId xmlns:a16="http://schemas.microsoft.com/office/drawing/2014/main" id="{EE469F5F-1F4D-65EA-70CC-F8B0376F3B75}"/>
              </a:ext>
            </a:extLst>
          </p:cNvPr>
          <p:cNvSpPr txBox="1"/>
          <p:nvPr/>
        </p:nvSpPr>
        <p:spPr>
          <a:xfrm>
            <a:off x="6410214" y="760806"/>
            <a:ext cx="162716" cy="14741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#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201" name="ZoneTexte 200">
            <a:extLst>
              <a:ext uri="{FF2B5EF4-FFF2-40B4-BE49-F238E27FC236}">
                <a16:creationId xmlns:a16="http://schemas.microsoft.com/office/drawing/2014/main" id="{5C28D6A0-2232-95E8-1E74-9A9713078E4F}"/>
              </a:ext>
            </a:extLst>
          </p:cNvPr>
          <p:cNvSpPr txBox="1"/>
          <p:nvPr/>
        </p:nvSpPr>
        <p:spPr>
          <a:xfrm>
            <a:off x="7031960" y="607763"/>
            <a:ext cx="1619256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Action à tester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202" name="ZoneTexte 201">
            <a:extLst>
              <a:ext uri="{FF2B5EF4-FFF2-40B4-BE49-F238E27FC236}">
                <a16:creationId xmlns:a16="http://schemas.microsoft.com/office/drawing/2014/main" id="{8429EDF4-283F-90B1-A52E-72C98BF1C67F}"/>
              </a:ext>
            </a:extLst>
          </p:cNvPr>
          <p:cNvSpPr txBox="1"/>
          <p:nvPr/>
        </p:nvSpPr>
        <p:spPr>
          <a:xfrm>
            <a:off x="8834124" y="607763"/>
            <a:ext cx="1446448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Résultat attendu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203" name="ZoneTexte 202">
            <a:extLst>
              <a:ext uri="{FF2B5EF4-FFF2-40B4-BE49-F238E27FC236}">
                <a16:creationId xmlns:a16="http://schemas.microsoft.com/office/drawing/2014/main" id="{F92442C5-ADBB-746B-32E0-C3919E0A9D4A}"/>
              </a:ext>
            </a:extLst>
          </p:cNvPr>
          <p:cNvSpPr txBox="1"/>
          <p:nvPr/>
        </p:nvSpPr>
        <p:spPr>
          <a:xfrm>
            <a:off x="10539999" y="607764"/>
            <a:ext cx="2158488" cy="234463"/>
          </a:xfrm>
          <a:prstGeom prst="rect">
            <a:avLst/>
          </a:prstGeom>
          <a:noFill/>
        </p:spPr>
        <p:txBody>
          <a:bodyPr wrap="square" lIns="43104" tIns="43104" rIns="43104" bIns="43104" rtlCol="0" anchor="ctr">
            <a:spAutoFit/>
          </a:bodyPr>
          <a:lstStyle/>
          <a:p>
            <a:pPr algn="ctr"/>
            <a:r>
              <a:rPr lang="fr-FR" sz="958" b="1">
                <a:solidFill>
                  <a:srgbClr val="0070C0"/>
                </a:solidFill>
                <a:latin typeface="Abadi" panose="020B0604020104020204" pitchFamily="34" charset="0"/>
              </a:rPr>
              <a:t>     Qui             Début/fin         OK/KO</a:t>
            </a:r>
            <a:endParaRPr lang="fr-FR" sz="958" b="1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204" name="Connecteur droit 203">
            <a:extLst>
              <a:ext uri="{FF2B5EF4-FFF2-40B4-BE49-F238E27FC236}">
                <a16:creationId xmlns:a16="http://schemas.microsoft.com/office/drawing/2014/main" id="{CC8039F2-7BF8-CC14-50BE-39AAE180F7B0}"/>
              </a:ext>
            </a:extLst>
          </p:cNvPr>
          <p:cNvCxnSpPr>
            <a:cxnSpLocks/>
          </p:cNvCxnSpPr>
          <p:nvPr/>
        </p:nvCxnSpPr>
        <p:spPr>
          <a:xfrm>
            <a:off x="12091132" y="588973"/>
            <a:ext cx="0" cy="443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cteur droit 204">
            <a:extLst>
              <a:ext uri="{FF2B5EF4-FFF2-40B4-BE49-F238E27FC236}">
                <a16:creationId xmlns:a16="http://schemas.microsoft.com/office/drawing/2014/main" id="{0E343411-046D-5AA7-7790-8FF35297A3BE}"/>
              </a:ext>
            </a:extLst>
          </p:cNvPr>
          <p:cNvCxnSpPr>
            <a:cxnSpLocks/>
          </p:cNvCxnSpPr>
          <p:nvPr/>
        </p:nvCxnSpPr>
        <p:spPr>
          <a:xfrm>
            <a:off x="11401395" y="588973"/>
            <a:ext cx="0" cy="4439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Connecteur droit 207">
            <a:extLst>
              <a:ext uri="{FF2B5EF4-FFF2-40B4-BE49-F238E27FC236}">
                <a16:creationId xmlns:a16="http://schemas.microsoft.com/office/drawing/2014/main" id="{216D9588-8A32-9106-DEDA-5597DD130F64}"/>
              </a:ext>
            </a:extLst>
          </p:cNvPr>
          <p:cNvCxnSpPr>
            <a:cxnSpLocks/>
          </p:cNvCxnSpPr>
          <p:nvPr/>
        </p:nvCxnSpPr>
        <p:spPr>
          <a:xfrm>
            <a:off x="-1490" y="6697377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cteur droit 217">
            <a:extLst>
              <a:ext uri="{FF2B5EF4-FFF2-40B4-BE49-F238E27FC236}">
                <a16:creationId xmlns:a16="http://schemas.microsoft.com/office/drawing/2014/main" id="{B2F6E8C0-7BBE-FFD3-4C7A-B0E057B65088}"/>
              </a:ext>
            </a:extLst>
          </p:cNvPr>
          <p:cNvCxnSpPr>
            <a:cxnSpLocks/>
          </p:cNvCxnSpPr>
          <p:nvPr/>
        </p:nvCxnSpPr>
        <p:spPr>
          <a:xfrm>
            <a:off x="-1490" y="8076852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Explosion : 8 points 213">
            <a:extLst>
              <a:ext uri="{FF2B5EF4-FFF2-40B4-BE49-F238E27FC236}">
                <a16:creationId xmlns:a16="http://schemas.microsoft.com/office/drawing/2014/main" id="{A90B6895-C0B1-35A7-BC52-40BA139A97AA}"/>
              </a:ext>
            </a:extLst>
          </p:cNvPr>
          <p:cNvSpPr/>
          <p:nvPr/>
        </p:nvSpPr>
        <p:spPr>
          <a:xfrm>
            <a:off x="16261" y="8572294"/>
            <a:ext cx="13481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217" name="Explosion : 8 points 216">
            <a:extLst>
              <a:ext uri="{FF2B5EF4-FFF2-40B4-BE49-F238E27FC236}">
                <a16:creationId xmlns:a16="http://schemas.microsoft.com/office/drawing/2014/main" id="{4EB3B5E0-B46F-9C6B-4F4D-AE66B4E87151}"/>
              </a:ext>
            </a:extLst>
          </p:cNvPr>
          <p:cNvSpPr/>
          <p:nvPr/>
        </p:nvSpPr>
        <p:spPr>
          <a:xfrm>
            <a:off x="12566" y="7170635"/>
            <a:ext cx="154939" cy="14844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225" name="Explosion : 8 points 224">
            <a:extLst>
              <a:ext uri="{FF2B5EF4-FFF2-40B4-BE49-F238E27FC236}">
                <a16:creationId xmlns:a16="http://schemas.microsoft.com/office/drawing/2014/main" id="{1ECEB598-0C41-33D1-011B-7CCB4C482561}"/>
              </a:ext>
            </a:extLst>
          </p:cNvPr>
          <p:cNvSpPr/>
          <p:nvPr/>
        </p:nvSpPr>
        <p:spPr>
          <a:xfrm>
            <a:off x="9921" y="5923305"/>
            <a:ext cx="154939" cy="15548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1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30A9418-D774-3F56-C07A-EAEC6ADED1B3}"/>
              </a:ext>
            </a:extLst>
          </p:cNvPr>
          <p:cNvCxnSpPr>
            <a:cxnSpLocks/>
          </p:cNvCxnSpPr>
          <p:nvPr/>
        </p:nvCxnSpPr>
        <p:spPr>
          <a:xfrm>
            <a:off x="6393677" y="2041651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70947301-7CE1-C06C-5C55-B13E05EEF18E}"/>
              </a:ext>
            </a:extLst>
          </p:cNvPr>
          <p:cNvCxnSpPr>
            <a:cxnSpLocks/>
          </p:cNvCxnSpPr>
          <p:nvPr/>
        </p:nvCxnSpPr>
        <p:spPr>
          <a:xfrm>
            <a:off x="6410213" y="3593560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18830E17-B3C6-23D8-E928-0E5D428FBE33}"/>
              </a:ext>
            </a:extLst>
          </p:cNvPr>
          <p:cNvCxnSpPr>
            <a:cxnSpLocks/>
          </p:cNvCxnSpPr>
          <p:nvPr/>
        </p:nvCxnSpPr>
        <p:spPr>
          <a:xfrm>
            <a:off x="-1087" y="2910877"/>
            <a:ext cx="640079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 : 8 points 25">
            <a:extLst>
              <a:ext uri="{FF2B5EF4-FFF2-40B4-BE49-F238E27FC236}">
                <a16:creationId xmlns:a16="http://schemas.microsoft.com/office/drawing/2014/main" id="{9B54F81B-7148-CFD2-37B8-0AC3EE3C8B64}"/>
              </a:ext>
            </a:extLst>
          </p:cNvPr>
          <p:cNvSpPr/>
          <p:nvPr/>
        </p:nvSpPr>
        <p:spPr>
          <a:xfrm>
            <a:off x="6400800" y="2623310"/>
            <a:ext cx="15493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18" name="Explosion : 8 points 17">
            <a:extLst>
              <a:ext uri="{FF2B5EF4-FFF2-40B4-BE49-F238E27FC236}">
                <a16:creationId xmlns:a16="http://schemas.microsoft.com/office/drawing/2014/main" id="{A7A41EF1-DCA6-DD00-6509-E17C00DB9A30}"/>
              </a:ext>
            </a:extLst>
          </p:cNvPr>
          <p:cNvSpPr/>
          <p:nvPr/>
        </p:nvSpPr>
        <p:spPr>
          <a:xfrm>
            <a:off x="6408395" y="4175219"/>
            <a:ext cx="15493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16" name="Explosion : 8 points 15">
            <a:extLst>
              <a:ext uri="{FF2B5EF4-FFF2-40B4-BE49-F238E27FC236}">
                <a16:creationId xmlns:a16="http://schemas.microsoft.com/office/drawing/2014/main" id="{9AD84050-C53A-97AD-3DE5-9F30294130F1}"/>
              </a:ext>
            </a:extLst>
          </p:cNvPr>
          <p:cNvSpPr/>
          <p:nvPr/>
        </p:nvSpPr>
        <p:spPr>
          <a:xfrm>
            <a:off x="6408395" y="1351914"/>
            <a:ext cx="15493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1</a:t>
            </a:r>
          </a:p>
        </p:txBody>
      </p:sp>
      <p:cxnSp>
        <p:nvCxnSpPr>
          <p:cNvPr id="322" name="Connecteur droit 321">
            <a:extLst>
              <a:ext uri="{FF2B5EF4-FFF2-40B4-BE49-F238E27FC236}">
                <a16:creationId xmlns:a16="http://schemas.microsoft.com/office/drawing/2014/main" id="{6B14F40B-FD1B-3F8F-11A6-1F6440678B7B}"/>
              </a:ext>
            </a:extLst>
          </p:cNvPr>
          <p:cNvCxnSpPr>
            <a:cxnSpLocks/>
          </p:cNvCxnSpPr>
          <p:nvPr/>
        </p:nvCxnSpPr>
        <p:spPr>
          <a:xfrm>
            <a:off x="2434811" y="842221"/>
            <a:ext cx="0" cy="19827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0BCD3AA9-DF1C-59DA-7E4A-BE9C8F49FAB5}"/>
              </a:ext>
            </a:extLst>
          </p:cNvPr>
          <p:cNvSpPr txBox="1"/>
          <p:nvPr/>
        </p:nvSpPr>
        <p:spPr>
          <a:xfrm>
            <a:off x="6444622" y="5041746"/>
            <a:ext cx="941509" cy="2211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37" b="1" dirty="0">
                <a:solidFill>
                  <a:srgbClr val="0070C0"/>
                </a:solidFill>
              </a:rPr>
              <a:t>Résultats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6A2FD957-BCEE-464B-A49E-C062B8B38079}"/>
              </a:ext>
            </a:extLst>
          </p:cNvPr>
          <p:cNvCxnSpPr>
            <a:cxnSpLocks/>
          </p:cNvCxnSpPr>
          <p:nvPr/>
        </p:nvCxnSpPr>
        <p:spPr>
          <a:xfrm>
            <a:off x="6400795" y="7023301"/>
            <a:ext cx="640080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E2812BAE-A503-C13F-8F2A-9259FE2C2DB9}"/>
              </a:ext>
            </a:extLst>
          </p:cNvPr>
          <p:cNvCxnSpPr>
            <a:cxnSpLocks/>
          </p:cNvCxnSpPr>
          <p:nvPr/>
        </p:nvCxnSpPr>
        <p:spPr>
          <a:xfrm>
            <a:off x="6399294" y="5026910"/>
            <a:ext cx="640080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C335A410-D7AF-78AB-B829-80131648460C}"/>
              </a:ext>
            </a:extLst>
          </p:cNvPr>
          <p:cNvGrpSpPr/>
          <p:nvPr/>
        </p:nvGrpSpPr>
        <p:grpSpPr>
          <a:xfrm>
            <a:off x="49720" y="849797"/>
            <a:ext cx="625266" cy="1367959"/>
            <a:chOff x="41526" y="480152"/>
            <a:chExt cx="522218" cy="1142510"/>
          </a:xfrm>
        </p:grpSpPr>
        <p:grpSp>
          <p:nvGrpSpPr>
            <p:cNvPr id="41" name="Groupe 40">
              <a:extLst>
                <a:ext uri="{FF2B5EF4-FFF2-40B4-BE49-F238E27FC236}">
                  <a16:creationId xmlns:a16="http://schemas.microsoft.com/office/drawing/2014/main" id="{D2123EF8-8DEE-826D-1B26-7791FFE07947}"/>
                </a:ext>
              </a:extLst>
            </p:cNvPr>
            <p:cNvGrpSpPr/>
            <p:nvPr/>
          </p:nvGrpSpPr>
          <p:grpSpPr>
            <a:xfrm>
              <a:off x="61557" y="480152"/>
              <a:ext cx="459813" cy="882672"/>
              <a:chOff x="92095" y="539477"/>
              <a:chExt cx="459813" cy="882672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EE9F5D7-A873-9F9D-451A-A1C032AD4027}"/>
                  </a:ext>
                </a:extLst>
              </p:cNvPr>
              <p:cNvSpPr/>
              <p:nvPr/>
            </p:nvSpPr>
            <p:spPr>
              <a:xfrm>
                <a:off x="92095" y="558053"/>
                <a:ext cx="459813" cy="86409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3017">
                  <a:solidFill>
                    <a:srgbClr val="0070C0"/>
                  </a:solidFill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444DC61-D2CA-1A88-D39E-6BEAA7A26BC0}"/>
                  </a:ext>
                </a:extLst>
              </p:cNvPr>
              <p:cNvSpPr/>
              <p:nvPr/>
            </p:nvSpPr>
            <p:spPr>
              <a:xfrm>
                <a:off x="111740" y="539477"/>
                <a:ext cx="440168" cy="8640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3017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5ECF9E9-4F9C-052F-8092-DC694991425F}"/>
                </a:ext>
              </a:extLst>
            </p:cNvPr>
            <p:cNvSpPr/>
            <p:nvPr/>
          </p:nvSpPr>
          <p:spPr>
            <a:xfrm>
              <a:off x="153850" y="624248"/>
              <a:ext cx="288032" cy="72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3017">
                <a:solidFill>
                  <a:srgbClr val="0070C0"/>
                </a:solidFill>
              </a:endParaRP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D8C2875B-4BAA-3C52-76D6-D9472CB11FB6}"/>
                </a:ext>
              </a:extLst>
            </p:cNvPr>
            <p:cNvSpPr txBox="1"/>
            <p:nvPr/>
          </p:nvSpPr>
          <p:spPr>
            <a:xfrm>
              <a:off x="41526" y="1416964"/>
              <a:ext cx="522218" cy="205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718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badi" panose="020B0604020104020204" pitchFamily="34" charset="0"/>
                </a:rPr>
                <a:t>Devis réalisés en moins de 8 jours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42D8FB1-CC30-A10B-80A0-10788CC79405}"/>
                </a:ext>
              </a:extLst>
            </p:cNvPr>
            <p:cNvSpPr/>
            <p:nvPr/>
          </p:nvSpPr>
          <p:spPr>
            <a:xfrm>
              <a:off x="156967" y="1167598"/>
              <a:ext cx="288000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1117">
                  <a:latin typeface="Abadi" panose="020B0604020104020204" pitchFamily="34" charset="0"/>
                </a:rPr>
                <a:t>8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9E55A20-5609-B9CB-1783-A389C6B5BFCF}"/>
                </a:ext>
              </a:extLst>
            </p:cNvPr>
            <p:cNvSpPr/>
            <p:nvPr/>
          </p:nvSpPr>
          <p:spPr>
            <a:xfrm>
              <a:off x="157289" y="629517"/>
              <a:ext cx="288000" cy="5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1117">
                  <a:latin typeface="Abadi" panose="020B0604020104020204" pitchFamily="34" charset="0"/>
                </a:rPr>
                <a:t>24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7593FC08-0C94-A9B6-0AD1-81958D6D9582}"/>
              </a:ext>
            </a:extLst>
          </p:cNvPr>
          <p:cNvSpPr txBox="1"/>
          <p:nvPr/>
        </p:nvSpPr>
        <p:spPr>
          <a:xfrm>
            <a:off x="688611" y="1036550"/>
            <a:ext cx="1727581" cy="1679567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L’entreprise a reçu délégation pour réaliser les branchements d’eau potable. </a:t>
            </a:r>
          </a:p>
          <a:p>
            <a:r>
              <a:rPr lang="fr-FR" sz="958" dirty="0">
                <a:latin typeface="Abadi" panose="020B0604020104020204" pitchFamily="34" charset="0"/>
              </a:rPr>
              <a:t>Pour cela, elle doit dans un premier temps fournir un devis au client dans un délai de 8 jours ouvrés au maximum.</a:t>
            </a:r>
          </a:p>
          <a:p>
            <a:r>
              <a:rPr lang="fr-FR" sz="958">
                <a:latin typeface="Abadi" panose="020B0604020104020204" pitchFamily="34" charset="0"/>
              </a:rPr>
              <a:t>Actuellement</a:t>
            </a:r>
            <a:r>
              <a:rPr lang="fr-FR" sz="958" dirty="0">
                <a:latin typeface="Abadi" panose="020B0604020104020204" pitchFamily="34" charset="0"/>
              </a:rPr>
              <a:t>, la moyenne est de 32 jours avec des délais compris entre 16 et 56 jours pour fournir un devis au client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ED47F4C-BD02-1620-6015-6D35099915ED}"/>
              </a:ext>
            </a:extLst>
          </p:cNvPr>
          <p:cNvSpPr txBox="1"/>
          <p:nvPr/>
        </p:nvSpPr>
        <p:spPr>
          <a:xfrm>
            <a:off x="2478326" y="928125"/>
            <a:ext cx="3922445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>
                <a:latin typeface="Abadi" panose="020B0604020104020204" pitchFamily="34" charset="0"/>
              </a:rPr>
              <a:t>Le maire doit faire 10 km pour acheter son pain là où personne ne lui demandera où en est son devis de branchement d’eau. Il est excédé!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55B4AE0-EED9-CA78-D541-BE38AF178829}"/>
              </a:ext>
            </a:extLst>
          </p:cNvPr>
          <p:cNvSpPr txBox="1"/>
          <p:nvPr/>
        </p:nvSpPr>
        <p:spPr>
          <a:xfrm>
            <a:off x="2478326" y="1991466"/>
            <a:ext cx="3922445" cy="500270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>
                <a:latin typeface="Abadi" panose="020B0604020104020204" pitchFamily="34" charset="0"/>
              </a:rPr>
              <a:t>L’équipe travaille </a:t>
            </a:r>
            <a:r>
              <a:rPr lang="fr-FR" sz="958" dirty="0">
                <a:latin typeface="Abadi" panose="020B0604020104020204" pitchFamily="34" charset="0"/>
              </a:rPr>
              <a:t>beaucoup sans obtenir de résultats. Son stock de </a:t>
            </a:r>
            <a:r>
              <a:rPr lang="fr-FR" sz="958">
                <a:latin typeface="Abadi" panose="020B0604020104020204" pitchFamily="34" charset="0"/>
              </a:rPr>
              <a:t>devis toujours &gt; </a:t>
            </a:r>
            <a:r>
              <a:rPr lang="fr-FR" sz="958" dirty="0">
                <a:latin typeface="Abadi" panose="020B0604020104020204" pitchFamily="34" charset="0"/>
              </a:rPr>
              <a:t>40</a:t>
            </a:r>
            <a:r>
              <a:rPr lang="fr-FR" sz="958">
                <a:latin typeface="Abadi" panose="020B0604020104020204" pitchFamily="34" charset="0"/>
              </a:rPr>
              <a:t>. </a:t>
            </a:r>
          </a:p>
          <a:p>
            <a:r>
              <a:rPr lang="fr-FR" sz="958">
                <a:latin typeface="Abadi" panose="020B0604020104020204" pitchFamily="34" charset="0"/>
              </a:rPr>
              <a:t>L’équipe et désespérée et réclame </a:t>
            </a:r>
            <a:r>
              <a:rPr lang="fr-FR" sz="958" dirty="0">
                <a:latin typeface="Abadi" panose="020B0604020104020204" pitchFamily="34" charset="0"/>
              </a:rPr>
              <a:t>2 personnes supplémentaires.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92B40AF-95C6-1221-6F35-9D729E4A2A5C}"/>
              </a:ext>
            </a:extLst>
          </p:cNvPr>
          <p:cNvSpPr txBox="1"/>
          <p:nvPr/>
        </p:nvSpPr>
        <p:spPr>
          <a:xfrm>
            <a:off x="2478326" y="1386093"/>
            <a:ext cx="3922445" cy="500270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>
                <a:latin typeface="Abadi" panose="020B0604020104020204" pitchFamily="34" charset="0"/>
              </a:rPr>
              <a:t>Risque de </a:t>
            </a:r>
            <a:r>
              <a:rPr lang="fr-FR" sz="958" dirty="0">
                <a:latin typeface="Abadi" panose="020B0604020104020204" pitchFamily="34" charset="0"/>
              </a:rPr>
              <a:t>25 euros par jour de retard et par devis</a:t>
            </a:r>
            <a:r>
              <a:rPr lang="fr-FR" sz="958">
                <a:latin typeface="Abadi" panose="020B0604020104020204" pitchFamily="34" charset="0"/>
              </a:rPr>
              <a:t>. </a:t>
            </a:r>
          </a:p>
          <a:p>
            <a:r>
              <a:rPr lang="fr-FR" sz="958">
                <a:latin typeface="Abadi" panose="020B0604020104020204" pitchFamily="34" charset="0"/>
              </a:rPr>
              <a:t>200 demandes par an x 25 </a:t>
            </a:r>
            <a:r>
              <a:rPr lang="fr-FR" sz="958" dirty="0">
                <a:latin typeface="Abadi" panose="020B0604020104020204" pitchFamily="34" charset="0"/>
              </a:rPr>
              <a:t>jours </a:t>
            </a:r>
            <a:r>
              <a:rPr lang="fr-FR" sz="958">
                <a:latin typeface="Abadi" panose="020B0604020104020204" pitchFamily="34" charset="0"/>
              </a:rPr>
              <a:t>de retard =  </a:t>
            </a:r>
            <a:r>
              <a:rPr lang="fr-FR" sz="958" dirty="0">
                <a:latin typeface="Abadi" panose="020B0604020104020204" pitchFamily="34" charset="0"/>
              </a:rPr>
              <a:t>un risque </a:t>
            </a:r>
            <a:r>
              <a:rPr lang="fr-FR" sz="958">
                <a:latin typeface="Abadi" panose="020B0604020104020204" pitchFamily="34" charset="0"/>
              </a:rPr>
              <a:t>de 120 000€ d’indemnisation des pétitionnaires.</a:t>
            </a:r>
            <a:endParaRPr lang="fr-FR" sz="958" dirty="0">
              <a:latin typeface="Abadi" panose="020B0604020104020204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B005D7F2-3FA6-34D6-1D46-D4D69F9C3B78}"/>
              </a:ext>
            </a:extLst>
          </p:cNvPr>
          <p:cNvSpPr txBox="1"/>
          <p:nvPr/>
        </p:nvSpPr>
        <p:spPr>
          <a:xfrm>
            <a:off x="2478326" y="2596841"/>
            <a:ext cx="3922445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>
                <a:latin typeface="Abadi" panose="020B0604020104020204" pitchFamily="34" charset="0"/>
              </a:rPr>
              <a:t>Retardent des branchements = retards de démarrage de chantiers + vols d’eau.</a:t>
            </a:r>
            <a:endParaRPr lang="fr-FR" sz="958" dirty="0">
              <a:latin typeface="Abadi" panose="020B0604020104020204" pitchFamily="34" charset="0"/>
            </a:endParaRP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8B24617B-6920-ADF4-227E-D3175EC4372F}"/>
              </a:ext>
            </a:extLst>
          </p:cNvPr>
          <p:cNvCxnSpPr>
            <a:cxnSpLocks/>
            <a:stCxn id="28" idx="3"/>
            <a:endCxn id="227" idx="1"/>
          </p:cNvCxnSpPr>
          <p:nvPr/>
        </p:nvCxnSpPr>
        <p:spPr>
          <a:xfrm>
            <a:off x="1115903" y="3647470"/>
            <a:ext cx="226465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5D493BF-CBF6-C1A7-F80D-677C899E8B4C}"/>
              </a:ext>
            </a:extLst>
          </p:cNvPr>
          <p:cNvGrpSpPr/>
          <p:nvPr/>
        </p:nvGrpSpPr>
        <p:grpSpPr>
          <a:xfrm>
            <a:off x="165448" y="3138505"/>
            <a:ext cx="950455" cy="832243"/>
            <a:chOff x="346465" y="2266752"/>
            <a:chExt cx="1190721" cy="1042626"/>
          </a:xfrm>
        </p:grpSpPr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DF87640A-9DBB-35A5-2E49-B48D0E5FD8BE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pétitionnaire </a:t>
              </a:r>
              <a:r>
                <a:rPr lang="fr-FR" sz="958" dirty="0">
                  <a:latin typeface="Abadi" panose="020B0604020104020204" pitchFamily="34" charset="0"/>
                </a:rPr>
                <a:t>demande un branchement eau potable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D289A8D2-F1D0-ACFE-0BAB-1681CC8355A7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#1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5A796F02-CF77-DACF-2624-C1BA1070D24B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1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24" name="Forme libre : forme 223">
              <a:extLst>
                <a:ext uri="{FF2B5EF4-FFF2-40B4-BE49-F238E27FC236}">
                  <a16:creationId xmlns:a16="http://schemas.microsoft.com/office/drawing/2014/main" id="{3F10CF9A-054C-964A-A872-C0CF3792739D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226" name="Groupe 225">
            <a:extLst>
              <a:ext uri="{FF2B5EF4-FFF2-40B4-BE49-F238E27FC236}">
                <a16:creationId xmlns:a16="http://schemas.microsoft.com/office/drawing/2014/main" id="{0A08857A-1400-B1B1-5DBF-5C694538715E}"/>
              </a:ext>
            </a:extLst>
          </p:cNvPr>
          <p:cNvGrpSpPr/>
          <p:nvPr/>
        </p:nvGrpSpPr>
        <p:grpSpPr>
          <a:xfrm>
            <a:off x="1342369" y="3138505"/>
            <a:ext cx="1178660" cy="832243"/>
            <a:chOff x="346464" y="2266752"/>
            <a:chExt cx="1476614" cy="1042626"/>
          </a:xfrm>
        </p:grpSpPr>
        <p:sp>
          <p:nvSpPr>
            <p:cNvPr id="227" name="ZoneTexte 226">
              <a:extLst>
                <a:ext uri="{FF2B5EF4-FFF2-40B4-BE49-F238E27FC236}">
                  <a16:creationId xmlns:a16="http://schemas.microsoft.com/office/drawing/2014/main" id="{46D2B00F-0D88-5586-50D2-1241893E1DB4}"/>
                </a:ext>
              </a:extLst>
            </p:cNvPr>
            <p:cNvSpPr txBox="1"/>
            <p:nvPr/>
          </p:nvSpPr>
          <p:spPr>
            <a:xfrm>
              <a:off x="346464" y="2499378"/>
              <a:ext cx="1472657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métreur réalise le métré sur site avec rendez-vous pétitionnaire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28" name="ZoneTexte 227">
              <a:extLst>
                <a:ext uri="{FF2B5EF4-FFF2-40B4-BE49-F238E27FC236}">
                  <a16:creationId xmlns:a16="http://schemas.microsoft.com/office/drawing/2014/main" id="{0D71ECAA-D178-6BEE-1039-D551DFC91293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#2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29" name="ZoneTexte 228">
              <a:extLst>
                <a:ext uri="{FF2B5EF4-FFF2-40B4-BE49-F238E27FC236}">
                  <a16:creationId xmlns:a16="http://schemas.microsoft.com/office/drawing/2014/main" id="{16E5E2A2-E2A8-0DB0-661B-7D0041CEB7A9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1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30" name="Forme libre : forme 229">
              <a:extLst>
                <a:ext uri="{FF2B5EF4-FFF2-40B4-BE49-F238E27FC236}">
                  <a16:creationId xmlns:a16="http://schemas.microsoft.com/office/drawing/2014/main" id="{36D6A156-F627-FF00-C9F5-8AB916F0F020}"/>
                </a:ext>
              </a:extLst>
            </p:cNvPr>
            <p:cNvSpPr/>
            <p:nvPr/>
          </p:nvSpPr>
          <p:spPr>
            <a:xfrm>
              <a:off x="1290132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231" name="Groupe 230">
            <a:extLst>
              <a:ext uri="{FF2B5EF4-FFF2-40B4-BE49-F238E27FC236}">
                <a16:creationId xmlns:a16="http://schemas.microsoft.com/office/drawing/2014/main" id="{5B99243D-73A2-A7FE-B692-E9F878DC14B8}"/>
              </a:ext>
            </a:extLst>
          </p:cNvPr>
          <p:cNvGrpSpPr/>
          <p:nvPr/>
        </p:nvGrpSpPr>
        <p:grpSpPr>
          <a:xfrm>
            <a:off x="2744335" y="3138505"/>
            <a:ext cx="950455" cy="832243"/>
            <a:chOff x="346465" y="2266752"/>
            <a:chExt cx="1190721" cy="1042626"/>
          </a:xfrm>
        </p:grpSpPr>
        <p:sp>
          <p:nvSpPr>
            <p:cNvPr id="232" name="ZoneTexte 231">
              <a:extLst>
                <a:ext uri="{FF2B5EF4-FFF2-40B4-BE49-F238E27FC236}">
                  <a16:creationId xmlns:a16="http://schemas.microsoft.com/office/drawing/2014/main" id="{91E4CA09-653A-89F7-49D4-FDF9988A7A01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technicien constitue le dossier.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33" name="ZoneTexte 232">
              <a:extLst>
                <a:ext uri="{FF2B5EF4-FFF2-40B4-BE49-F238E27FC236}">
                  <a16:creationId xmlns:a16="http://schemas.microsoft.com/office/drawing/2014/main" id="{EF7135C0-A717-ACF7-1F8D-76C4A58B876C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#3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34" name="ZoneTexte 233">
              <a:extLst>
                <a:ext uri="{FF2B5EF4-FFF2-40B4-BE49-F238E27FC236}">
                  <a16:creationId xmlns:a16="http://schemas.microsoft.com/office/drawing/2014/main" id="{255D493F-E78E-9F76-CC15-0C9015D343E6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2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37" name="Forme libre : forme 236">
              <a:extLst>
                <a:ext uri="{FF2B5EF4-FFF2-40B4-BE49-F238E27FC236}">
                  <a16:creationId xmlns:a16="http://schemas.microsoft.com/office/drawing/2014/main" id="{AD68F1B0-3A7C-B946-9FBB-B17E8E962B0A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solidFill>
                    <a:srgbClr val="FF0000"/>
                  </a:solidFill>
                </a:rPr>
                <a:t>70%</a:t>
              </a:r>
            </a:p>
          </p:txBody>
        </p:sp>
      </p:grpSp>
      <p:grpSp>
        <p:nvGrpSpPr>
          <p:cNvPr id="238" name="Groupe 237">
            <a:extLst>
              <a:ext uri="{FF2B5EF4-FFF2-40B4-BE49-F238E27FC236}">
                <a16:creationId xmlns:a16="http://schemas.microsoft.com/office/drawing/2014/main" id="{6BACEE13-359D-DC37-D4C7-06C4D253F685}"/>
              </a:ext>
            </a:extLst>
          </p:cNvPr>
          <p:cNvGrpSpPr/>
          <p:nvPr/>
        </p:nvGrpSpPr>
        <p:grpSpPr>
          <a:xfrm>
            <a:off x="5364128" y="4177006"/>
            <a:ext cx="950455" cy="832243"/>
            <a:chOff x="346465" y="2266752"/>
            <a:chExt cx="1190721" cy="1042626"/>
          </a:xfrm>
        </p:grpSpPr>
        <p:sp>
          <p:nvSpPr>
            <p:cNvPr id="239" name="ZoneTexte 238">
              <a:extLst>
                <a:ext uri="{FF2B5EF4-FFF2-40B4-BE49-F238E27FC236}">
                  <a16:creationId xmlns:a16="http://schemas.microsoft.com/office/drawing/2014/main" id="{2E38FF4F-AC4F-B2C0-4D3E-53E1D8DB4807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technicien finalise le dossier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42" name="ZoneTexte 241">
              <a:extLst>
                <a:ext uri="{FF2B5EF4-FFF2-40B4-BE49-F238E27FC236}">
                  <a16:creationId xmlns:a16="http://schemas.microsoft.com/office/drawing/2014/main" id="{8A3D0B4C-B337-B845-BC75-5A115CE17CF1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#6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44" name="ZoneTexte 243">
              <a:extLst>
                <a:ext uri="{FF2B5EF4-FFF2-40B4-BE49-F238E27FC236}">
                  <a16:creationId xmlns:a16="http://schemas.microsoft.com/office/drawing/2014/main" id="{BF0E451D-3012-5E46-D1BC-84EE282505D9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718" b="1">
                  <a:latin typeface="Abadi" panose="020B0604020104020204" pitchFamily="34" charset="0"/>
                </a:rPr>
                <a:t>10</a:t>
              </a:r>
              <a:endParaRPr lang="fr-FR" sz="718" b="1" dirty="0">
                <a:latin typeface="Abadi" panose="020B0604020104020204" pitchFamily="34" charset="0"/>
              </a:endParaRPr>
            </a:p>
          </p:txBody>
        </p:sp>
        <p:sp>
          <p:nvSpPr>
            <p:cNvPr id="245" name="Forme libre : forme 244">
              <a:extLst>
                <a:ext uri="{FF2B5EF4-FFF2-40B4-BE49-F238E27FC236}">
                  <a16:creationId xmlns:a16="http://schemas.microsoft.com/office/drawing/2014/main" id="{612D1853-DEB4-7F04-FBCC-066A7FA6405F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248" name="Groupe 247">
            <a:extLst>
              <a:ext uri="{FF2B5EF4-FFF2-40B4-BE49-F238E27FC236}">
                <a16:creationId xmlns:a16="http://schemas.microsoft.com/office/drawing/2014/main" id="{0207D68B-D4B1-1EAC-1FCE-6B46EC770123}"/>
              </a:ext>
            </a:extLst>
          </p:cNvPr>
          <p:cNvGrpSpPr/>
          <p:nvPr/>
        </p:nvGrpSpPr>
        <p:grpSpPr>
          <a:xfrm>
            <a:off x="5367364" y="3138505"/>
            <a:ext cx="950455" cy="832243"/>
            <a:chOff x="346465" y="2266752"/>
            <a:chExt cx="1190721" cy="1042626"/>
          </a:xfrm>
        </p:grpSpPr>
        <p:sp>
          <p:nvSpPr>
            <p:cNvPr id="249" name="ZoneTexte 248">
              <a:extLst>
                <a:ext uri="{FF2B5EF4-FFF2-40B4-BE49-F238E27FC236}">
                  <a16:creationId xmlns:a16="http://schemas.microsoft.com/office/drawing/2014/main" id="{8F968C33-278D-854C-87E7-D54E09968432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prestataire fournit le chiffrage du terrassement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50" name="ZoneTexte 249">
              <a:extLst>
                <a:ext uri="{FF2B5EF4-FFF2-40B4-BE49-F238E27FC236}">
                  <a16:creationId xmlns:a16="http://schemas.microsoft.com/office/drawing/2014/main" id="{4239B91C-E06B-6CE4-9AB4-B3D75FE1A2C1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#5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251" name="ZoneTexte 250">
              <a:extLst>
                <a:ext uri="{FF2B5EF4-FFF2-40B4-BE49-F238E27FC236}">
                  <a16:creationId xmlns:a16="http://schemas.microsoft.com/office/drawing/2014/main" id="{22AB76DC-B1CC-1DFA-0715-52795CD9B1DE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718" b="1">
                  <a:latin typeface="Abadi" panose="020B0604020104020204" pitchFamily="34" charset="0"/>
                </a:rPr>
                <a:t>22</a:t>
              </a:r>
              <a:endParaRPr lang="fr-FR" sz="718" b="1" dirty="0">
                <a:latin typeface="Abadi" panose="020B0604020104020204" pitchFamily="34" charset="0"/>
              </a:endParaRPr>
            </a:p>
          </p:txBody>
        </p:sp>
        <p:sp>
          <p:nvSpPr>
            <p:cNvPr id="252" name="Forme libre : forme 251">
              <a:extLst>
                <a:ext uri="{FF2B5EF4-FFF2-40B4-BE49-F238E27FC236}">
                  <a16:creationId xmlns:a16="http://schemas.microsoft.com/office/drawing/2014/main" id="{D9F004A7-2ED0-38D7-501B-B93F55EB8B22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254" name="Groupe 253">
            <a:extLst>
              <a:ext uri="{FF2B5EF4-FFF2-40B4-BE49-F238E27FC236}">
                <a16:creationId xmlns:a16="http://schemas.microsoft.com/office/drawing/2014/main" id="{A10A19B2-6801-DDC2-6E5A-FCA9784C0B4F}"/>
              </a:ext>
            </a:extLst>
          </p:cNvPr>
          <p:cNvGrpSpPr/>
          <p:nvPr/>
        </p:nvGrpSpPr>
        <p:grpSpPr>
          <a:xfrm>
            <a:off x="165448" y="4177006"/>
            <a:ext cx="950455" cy="832243"/>
            <a:chOff x="346465" y="2266752"/>
            <a:chExt cx="1190721" cy="1042626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C134011B-936E-1843-6B34-2FD90040BE5F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La secrétaire envoie le devis au pétitionnaire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FEA44F11-8D9B-7076-F30E-497CE1D745D1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718">
                  <a:latin typeface="Abadi" panose="020B0604020104020204" pitchFamily="34" charset="0"/>
                </a:rPr>
                <a:t>#10</a:t>
              </a:r>
              <a:endParaRPr lang="fr-FR" sz="718" dirty="0">
                <a:latin typeface="Abadi" panose="020B0604020104020204" pitchFamily="34" charset="0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8C79B9F7-E8DD-E86D-381D-12BD3B8CFDA6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0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86DF9F07-0746-EFC4-93BC-7802CFE9241F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461BA41F-7F03-ABE8-ED48-E958AA6D1F22}"/>
              </a:ext>
            </a:extLst>
          </p:cNvPr>
          <p:cNvGrpSpPr/>
          <p:nvPr/>
        </p:nvGrpSpPr>
        <p:grpSpPr>
          <a:xfrm>
            <a:off x="1339901" y="4177007"/>
            <a:ext cx="1193512" cy="936998"/>
            <a:chOff x="346464" y="2266752"/>
            <a:chExt cx="1495220" cy="1173861"/>
          </a:xfrm>
        </p:grpSpPr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103F0D8B-1FAD-8888-B47B-D126BC097A27}"/>
                </a:ext>
              </a:extLst>
            </p:cNvPr>
            <p:cNvSpPr txBox="1"/>
            <p:nvPr/>
          </p:nvSpPr>
          <p:spPr>
            <a:xfrm>
              <a:off x="346464" y="2499376"/>
              <a:ext cx="1495220" cy="941237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Si devis &gt;3000€, le responsable de service signe, sinon, le responsable d’équipe signe.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B2A1B4ED-04B2-4572-4AC0-5D9E800C161D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#9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DA71720C-59BF-0823-EC8C-EE0C318D760B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1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48" name="Forme libre : forme 47">
              <a:extLst>
                <a:ext uri="{FF2B5EF4-FFF2-40B4-BE49-F238E27FC236}">
                  <a16:creationId xmlns:a16="http://schemas.microsoft.com/office/drawing/2014/main" id="{743E7369-4434-F36F-C614-D8F27233B06A}"/>
                </a:ext>
              </a:extLst>
            </p:cNvPr>
            <p:cNvSpPr/>
            <p:nvPr/>
          </p:nvSpPr>
          <p:spPr>
            <a:xfrm>
              <a:off x="1293224" y="2275045"/>
              <a:ext cx="532946" cy="224332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solidFill>
                    <a:srgbClr val="FF0000"/>
                  </a:solidFill>
                </a:rPr>
                <a:t>25%</a:t>
              </a:r>
            </a:p>
          </p:txBody>
        </p:sp>
      </p:grp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6410B7D4-AADE-AE33-BBF4-3F7915272DA6}"/>
              </a:ext>
            </a:extLst>
          </p:cNvPr>
          <p:cNvGrpSpPr/>
          <p:nvPr/>
        </p:nvGrpSpPr>
        <p:grpSpPr>
          <a:xfrm>
            <a:off x="2757409" y="4177006"/>
            <a:ext cx="950455" cy="832243"/>
            <a:chOff x="346465" y="2266752"/>
            <a:chExt cx="1190721" cy="1042626"/>
          </a:xfrm>
        </p:grpSpPr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1505378E-0437-8AC4-D3CC-1B38DED79FE1}"/>
                </a:ext>
              </a:extLst>
            </p:cNvPr>
            <p:cNvSpPr txBox="1"/>
            <p:nvPr/>
          </p:nvSpPr>
          <p:spPr>
            <a:xfrm>
              <a:off x="346465" y="2499378"/>
              <a:ext cx="1190721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La secrétaire tape le devis détaillé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41339F2C-B1AE-67E8-5387-EC76A8AEA55C}"/>
                </a:ext>
              </a:extLst>
            </p:cNvPr>
            <p:cNvSpPr txBox="1"/>
            <p:nvPr/>
          </p:nvSpPr>
          <p:spPr>
            <a:xfrm>
              <a:off x="346465" y="2283935"/>
              <a:ext cx="225035" cy="21544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#8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E50B1FB5-ADD9-334B-4E17-DC7487FA8542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1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53" name="Forme libre : forme 52">
              <a:extLst>
                <a:ext uri="{FF2B5EF4-FFF2-40B4-BE49-F238E27FC236}">
                  <a16:creationId xmlns:a16="http://schemas.microsoft.com/office/drawing/2014/main" id="{B86C3F62-9925-DA70-DB2C-602A692AFB20}"/>
                </a:ext>
              </a:extLst>
            </p:cNvPr>
            <p:cNvSpPr/>
            <p:nvPr/>
          </p:nvSpPr>
          <p:spPr>
            <a:xfrm>
              <a:off x="1004240" y="2275046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B1B85115-752A-EAD5-DA05-11C1E7E5504D}"/>
              </a:ext>
            </a:extLst>
          </p:cNvPr>
          <p:cNvGrpSpPr/>
          <p:nvPr/>
        </p:nvGrpSpPr>
        <p:grpSpPr>
          <a:xfrm>
            <a:off x="3931735" y="4177006"/>
            <a:ext cx="1208397" cy="832243"/>
            <a:chOff x="228519" y="2266752"/>
            <a:chExt cx="1513868" cy="1042626"/>
          </a:xfrm>
        </p:grpSpPr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EC3BA6A2-4743-0A6B-987B-7591F450E57B}"/>
                </a:ext>
              </a:extLst>
            </p:cNvPr>
            <p:cNvSpPr txBox="1"/>
            <p:nvPr/>
          </p:nvSpPr>
          <p:spPr>
            <a:xfrm>
              <a:off x="228678" y="2499378"/>
              <a:ext cx="1513709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RE ou le responsable de service valide le dossier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235E9DB8-6873-E20E-3B93-84E6807A15B7}"/>
                </a:ext>
              </a:extLst>
            </p:cNvPr>
            <p:cNvSpPr txBox="1"/>
            <p:nvPr/>
          </p:nvSpPr>
          <p:spPr>
            <a:xfrm>
              <a:off x="228519" y="2283922"/>
              <a:ext cx="225035" cy="215444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#7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79B17CBE-342D-3BD5-998C-8DF94CB466C0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 b="1">
                  <a:latin typeface="Abadi" panose="020B0604020104020204" pitchFamily="34" charset="0"/>
                </a:rPr>
                <a:t>9</a:t>
              </a:r>
              <a:endParaRPr lang="fr-FR" sz="958" b="1" dirty="0">
                <a:latin typeface="Abadi" panose="020B0604020104020204" pitchFamily="34" charset="0"/>
              </a:endParaRPr>
            </a:p>
          </p:txBody>
        </p:sp>
        <p:sp>
          <p:nvSpPr>
            <p:cNvPr id="60" name="Forme libre : forme 59">
              <a:extLst>
                <a:ext uri="{FF2B5EF4-FFF2-40B4-BE49-F238E27FC236}">
                  <a16:creationId xmlns:a16="http://schemas.microsoft.com/office/drawing/2014/main" id="{DD831F2E-BEB9-219B-40FC-236AB99FE091}"/>
                </a:ext>
              </a:extLst>
            </p:cNvPr>
            <p:cNvSpPr/>
            <p:nvPr/>
          </p:nvSpPr>
          <p:spPr>
            <a:xfrm>
              <a:off x="1202604" y="2275045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solidFill>
                    <a:srgbClr val="FF0000"/>
                  </a:solidFill>
                </a:rPr>
                <a:t>50%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D6DFF3DD-D403-085A-861D-017C8A9C4347}"/>
              </a:ext>
            </a:extLst>
          </p:cNvPr>
          <p:cNvGrpSpPr/>
          <p:nvPr/>
        </p:nvGrpSpPr>
        <p:grpSpPr>
          <a:xfrm>
            <a:off x="3918096" y="3138505"/>
            <a:ext cx="1222804" cy="832243"/>
            <a:chOff x="210469" y="2266752"/>
            <a:chExt cx="1531917" cy="1042626"/>
          </a:xfrm>
        </p:grpSpPr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0400BE3F-7094-7C1A-ACE0-4ED0546D9081}"/>
                </a:ext>
              </a:extLst>
            </p:cNvPr>
            <p:cNvSpPr txBox="1"/>
            <p:nvPr/>
          </p:nvSpPr>
          <p:spPr>
            <a:xfrm>
              <a:off x="214426" y="2499378"/>
              <a:ext cx="1527960" cy="810000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Le technicien demande le chiffrage du terrassement au prestataire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8763733C-6CF0-D5B9-D1C1-2765CE4E1A86}"/>
                </a:ext>
              </a:extLst>
            </p:cNvPr>
            <p:cNvSpPr txBox="1"/>
            <p:nvPr/>
          </p:nvSpPr>
          <p:spPr>
            <a:xfrm>
              <a:off x="210469" y="2283933"/>
              <a:ext cx="225035" cy="215444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>
                  <a:latin typeface="Abadi" panose="020B0604020104020204" pitchFamily="34" charset="0"/>
                </a:rPr>
                <a:t>#4</a:t>
              </a:r>
              <a:endParaRPr lang="fr-FR" sz="958" dirty="0">
                <a:latin typeface="Abadi" panose="020B0604020104020204" pitchFamily="34" charset="0"/>
              </a:endParaRP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5A707797-F7F8-EDCE-E9F7-5114DC91589A}"/>
                </a:ext>
              </a:extLst>
            </p:cNvPr>
            <p:cNvSpPr txBox="1"/>
            <p:nvPr/>
          </p:nvSpPr>
          <p:spPr>
            <a:xfrm>
              <a:off x="595428" y="2266752"/>
              <a:ext cx="357072" cy="232627"/>
            </a:xfrm>
            <a:prstGeom prst="triangle">
              <a:avLst/>
            </a:prstGeom>
            <a:solidFill>
              <a:srgbClr val="FBFB05"/>
            </a:solidFill>
            <a:ln w="6350">
              <a:solidFill>
                <a:srgbClr val="FF0000"/>
              </a:solidFill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fr-FR" sz="958" b="1">
                  <a:latin typeface="Abadi" panose="020B0604020104020204" pitchFamily="34" charset="0"/>
                </a:rPr>
                <a:t>2</a:t>
              </a:r>
              <a:endParaRPr lang="fr-FR" sz="958" b="1" dirty="0">
                <a:latin typeface="Abadi" panose="020B0604020104020204" pitchFamily="34" charset="0"/>
              </a:endParaRPr>
            </a:p>
          </p:txBody>
        </p:sp>
        <p:sp>
          <p:nvSpPr>
            <p:cNvPr id="69" name="Forme libre : forme 68">
              <a:extLst>
                <a:ext uri="{FF2B5EF4-FFF2-40B4-BE49-F238E27FC236}">
                  <a16:creationId xmlns:a16="http://schemas.microsoft.com/office/drawing/2014/main" id="{98FF8231-DFC1-173E-0FCD-8DC0C51E6480}"/>
                </a:ext>
              </a:extLst>
            </p:cNvPr>
            <p:cNvSpPr/>
            <p:nvPr/>
          </p:nvSpPr>
          <p:spPr>
            <a:xfrm>
              <a:off x="1197288" y="2268143"/>
              <a:ext cx="532946" cy="224333"/>
            </a:xfrm>
            <a:custGeom>
              <a:avLst/>
              <a:gdLst>
                <a:gd name="connsiteX0" fmla="*/ 0 w 532946"/>
                <a:gd name="connsiteY0" fmla="*/ 0 h 224333"/>
                <a:gd name="connsiteX1" fmla="*/ 19268 w 532946"/>
                <a:gd name="connsiteY1" fmla="*/ 0 h 224333"/>
                <a:gd name="connsiteX2" fmla="*/ 19268 w 532946"/>
                <a:gd name="connsiteY2" fmla="*/ 203949 h 224333"/>
                <a:gd name="connsiteX3" fmla="*/ 513679 w 532946"/>
                <a:gd name="connsiteY3" fmla="*/ 203949 h 224333"/>
                <a:gd name="connsiteX4" fmla="*/ 513679 w 532946"/>
                <a:gd name="connsiteY4" fmla="*/ 0 h 224333"/>
                <a:gd name="connsiteX5" fmla="*/ 532946 w 532946"/>
                <a:gd name="connsiteY5" fmla="*/ 0 h 224333"/>
                <a:gd name="connsiteX6" fmla="*/ 532946 w 532946"/>
                <a:gd name="connsiteY6" fmla="*/ 224333 h 224333"/>
                <a:gd name="connsiteX7" fmla="*/ 0 w 532946"/>
                <a:gd name="connsiteY7" fmla="*/ 224333 h 22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946" h="224333">
                  <a:moveTo>
                    <a:pt x="0" y="0"/>
                  </a:moveTo>
                  <a:lnTo>
                    <a:pt x="19268" y="0"/>
                  </a:lnTo>
                  <a:lnTo>
                    <a:pt x="19268" y="203949"/>
                  </a:lnTo>
                  <a:lnTo>
                    <a:pt x="513679" y="203949"/>
                  </a:lnTo>
                  <a:lnTo>
                    <a:pt x="513679" y="0"/>
                  </a:lnTo>
                  <a:lnTo>
                    <a:pt x="532946" y="0"/>
                  </a:lnTo>
                  <a:lnTo>
                    <a:pt x="532946" y="224333"/>
                  </a:lnTo>
                  <a:lnTo>
                    <a:pt x="0" y="224333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fr-FR" sz="958">
                <a:solidFill>
                  <a:srgbClr val="FF0000"/>
                </a:solidFill>
              </a:endParaRPr>
            </a:p>
          </p:txBody>
        </p:sp>
      </p:grp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FDFCE78A-06D8-4522-B405-50FE3D037862}"/>
              </a:ext>
            </a:extLst>
          </p:cNvPr>
          <p:cNvCxnSpPr>
            <a:cxnSpLocks/>
            <a:stCxn id="42" idx="1"/>
            <a:endCxn id="33" idx="3"/>
          </p:cNvCxnSpPr>
          <p:nvPr/>
        </p:nvCxnSpPr>
        <p:spPr>
          <a:xfrm flipH="1" flipV="1">
            <a:off x="1115903" y="4685971"/>
            <a:ext cx="223998" cy="52378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311C2EE7-3A72-9E2C-28E0-97C7FF8938AB}"/>
              </a:ext>
            </a:extLst>
          </p:cNvPr>
          <p:cNvCxnSpPr>
            <a:cxnSpLocks/>
            <a:stCxn id="249" idx="2"/>
            <a:endCxn id="244" idx="4"/>
          </p:cNvCxnSpPr>
          <p:nvPr/>
        </p:nvCxnSpPr>
        <p:spPr>
          <a:xfrm>
            <a:off x="5842592" y="3970748"/>
            <a:ext cx="5284" cy="391945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>
            <a:extLst>
              <a:ext uri="{FF2B5EF4-FFF2-40B4-BE49-F238E27FC236}">
                <a16:creationId xmlns:a16="http://schemas.microsoft.com/office/drawing/2014/main" id="{E3E3E4A5-B7AA-93DD-23C6-52F8EAE5230D}"/>
              </a:ext>
            </a:extLst>
          </p:cNvPr>
          <p:cNvCxnSpPr>
            <a:cxnSpLocks/>
            <a:stCxn id="50" idx="1"/>
            <a:endCxn id="42" idx="3"/>
          </p:cNvCxnSpPr>
          <p:nvPr/>
        </p:nvCxnSpPr>
        <p:spPr>
          <a:xfrm flipH="1">
            <a:off x="2533413" y="4685971"/>
            <a:ext cx="223996" cy="52378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>
            <a:extLst>
              <a:ext uri="{FF2B5EF4-FFF2-40B4-BE49-F238E27FC236}">
                <a16:creationId xmlns:a16="http://schemas.microsoft.com/office/drawing/2014/main" id="{3FCD18DD-3750-1A4A-661A-319CD5FB9C21}"/>
              </a:ext>
            </a:extLst>
          </p:cNvPr>
          <p:cNvCxnSpPr>
            <a:cxnSpLocks/>
            <a:stCxn id="239" idx="1"/>
            <a:endCxn id="55" idx="3"/>
          </p:cNvCxnSpPr>
          <p:nvPr/>
        </p:nvCxnSpPr>
        <p:spPr>
          <a:xfrm flipH="1">
            <a:off x="5140132" y="4685970"/>
            <a:ext cx="223996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E42406F1-E096-8A87-A65E-72A60DCA1219}"/>
              </a:ext>
            </a:extLst>
          </p:cNvPr>
          <p:cNvCxnSpPr>
            <a:cxnSpLocks/>
            <a:stCxn id="55" idx="1"/>
            <a:endCxn id="50" idx="3"/>
          </p:cNvCxnSpPr>
          <p:nvPr/>
        </p:nvCxnSpPr>
        <p:spPr>
          <a:xfrm flipH="1">
            <a:off x="3707865" y="4685970"/>
            <a:ext cx="223997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>
            <a:extLst>
              <a:ext uri="{FF2B5EF4-FFF2-40B4-BE49-F238E27FC236}">
                <a16:creationId xmlns:a16="http://schemas.microsoft.com/office/drawing/2014/main" id="{41605135-1F62-8EEB-C434-1FECA814DDE0}"/>
              </a:ext>
            </a:extLst>
          </p:cNvPr>
          <p:cNvCxnSpPr>
            <a:cxnSpLocks/>
            <a:stCxn id="227" idx="3"/>
            <a:endCxn id="232" idx="1"/>
          </p:cNvCxnSpPr>
          <p:nvPr/>
        </p:nvCxnSpPr>
        <p:spPr>
          <a:xfrm>
            <a:off x="2517870" y="3647470"/>
            <a:ext cx="226465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>
            <a:extLst>
              <a:ext uri="{FF2B5EF4-FFF2-40B4-BE49-F238E27FC236}">
                <a16:creationId xmlns:a16="http://schemas.microsoft.com/office/drawing/2014/main" id="{FE132442-2B66-E9F3-3D33-F119CA658A0F}"/>
              </a:ext>
            </a:extLst>
          </p:cNvPr>
          <p:cNvCxnSpPr>
            <a:cxnSpLocks/>
            <a:stCxn id="232" idx="3"/>
            <a:endCxn id="62" idx="1"/>
          </p:cNvCxnSpPr>
          <p:nvPr/>
        </p:nvCxnSpPr>
        <p:spPr>
          <a:xfrm>
            <a:off x="3694790" y="3647470"/>
            <a:ext cx="226465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F94708C2-3D18-5F2F-94E6-37713D5CF53B}"/>
              </a:ext>
            </a:extLst>
          </p:cNvPr>
          <p:cNvCxnSpPr>
            <a:cxnSpLocks/>
            <a:stCxn id="62" idx="3"/>
            <a:endCxn id="249" idx="1"/>
          </p:cNvCxnSpPr>
          <p:nvPr/>
        </p:nvCxnSpPr>
        <p:spPr>
          <a:xfrm>
            <a:off x="5140901" y="3647470"/>
            <a:ext cx="226464" cy="0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ZoneTexte 334">
            <a:extLst>
              <a:ext uri="{FF2B5EF4-FFF2-40B4-BE49-F238E27FC236}">
                <a16:creationId xmlns:a16="http://schemas.microsoft.com/office/drawing/2014/main" id="{AF9FC018-9135-7FD3-54D3-5BB78031054C}"/>
              </a:ext>
            </a:extLst>
          </p:cNvPr>
          <p:cNvSpPr txBox="1"/>
          <p:nvPr/>
        </p:nvSpPr>
        <p:spPr>
          <a:xfrm>
            <a:off x="6627877" y="5237554"/>
            <a:ext cx="1680754" cy="154818"/>
          </a:xfrm>
          <a:prstGeom prst="rect">
            <a:avLst/>
          </a:prstGeom>
          <a:noFill/>
        </p:spPr>
        <p:txBody>
          <a:bodyPr wrap="square" lIns="28736" tIns="28736" rIns="28736" bIns="28736" rtlCol="0">
            <a:noAutofit/>
          </a:bodyPr>
          <a:lstStyle/>
          <a:p>
            <a:pPr algn="ctr"/>
            <a:r>
              <a:rPr lang="fr-FR" sz="958" dirty="0">
                <a:latin typeface="Abadi" panose="020B0604020104020204" pitchFamily="34" charset="0"/>
              </a:rPr>
              <a:t>% de devis traités en moins de 8 jours ouvrés. Cible &gt; 95%</a:t>
            </a:r>
          </a:p>
        </p:txBody>
      </p:sp>
      <p:sp>
        <p:nvSpPr>
          <p:cNvPr id="336" name="ZoneTexte 335">
            <a:extLst>
              <a:ext uri="{FF2B5EF4-FFF2-40B4-BE49-F238E27FC236}">
                <a16:creationId xmlns:a16="http://schemas.microsoft.com/office/drawing/2014/main" id="{59659772-FEF4-46DE-62E6-29508B9F169C}"/>
              </a:ext>
            </a:extLst>
          </p:cNvPr>
          <p:cNvSpPr txBox="1"/>
          <p:nvPr/>
        </p:nvSpPr>
        <p:spPr>
          <a:xfrm>
            <a:off x="8445439" y="5237554"/>
            <a:ext cx="2140210" cy="154818"/>
          </a:xfrm>
          <a:prstGeom prst="rect">
            <a:avLst/>
          </a:prstGeom>
          <a:noFill/>
        </p:spPr>
        <p:txBody>
          <a:bodyPr wrap="square" lIns="28736" tIns="28736" rIns="28736" bIns="28736" rtlCol="0">
            <a:noAutofit/>
          </a:bodyPr>
          <a:lstStyle/>
          <a:p>
            <a:pPr algn="ctr"/>
            <a:r>
              <a:rPr lang="fr-FR" sz="958">
                <a:latin typeface="Abadi" panose="020B0604020104020204" pitchFamily="34" charset="0"/>
              </a:rPr>
              <a:t>% de devis qui passent toutes les étapes « bons du premier coup ». Cible &gt; 95%</a:t>
            </a:r>
          </a:p>
        </p:txBody>
      </p:sp>
      <p:sp>
        <p:nvSpPr>
          <p:cNvPr id="337" name="ZoneTexte 336">
            <a:extLst>
              <a:ext uri="{FF2B5EF4-FFF2-40B4-BE49-F238E27FC236}">
                <a16:creationId xmlns:a16="http://schemas.microsoft.com/office/drawing/2014/main" id="{800C7F6A-A919-6C83-01D7-240295084AED}"/>
              </a:ext>
            </a:extLst>
          </p:cNvPr>
          <p:cNvSpPr txBox="1"/>
          <p:nvPr/>
        </p:nvSpPr>
        <p:spPr>
          <a:xfrm>
            <a:off x="10881659" y="5237554"/>
            <a:ext cx="1224367" cy="154818"/>
          </a:xfrm>
          <a:prstGeom prst="rect">
            <a:avLst/>
          </a:prstGeom>
          <a:noFill/>
        </p:spPr>
        <p:txBody>
          <a:bodyPr wrap="square" lIns="28736" tIns="28736" rIns="28736" bIns="28736" rtlCol="0">
            <a:noAutofit/>
          </a:bodyPr>
          <a:lstStyle/>
          <a:p>
            <a:pPr algn="ctr"/>
            <a:r>
              <a:rPr lang="fr-FR" sz="958">
                <a:latin typeface="Abadi" panose="020B0604020104020204" pitchFamily="34" charset="0"/>
              </a:rPr>
              <a:t>Stock de devis en cours. Cible </a:t>
            </a:r>
            <a:r>
              <a:rPr lang="fr-FR" sz="958">
                <a:latin typeface="Abadi" panose="020B0604020104020204" pitchFamily="34" charset="0"/>
                <a:cs typeface="Times New Roman" panose="02020603050405020304" pitchFamily="18" charset="0"/>
              </a:rPr>
              <a:t>≤ 5</a:t>
            </a:r>
            <a:endParaRPr lang="fr-FR" sz="958">
              <a:latin typeface="Abadi" panose="020B0604020104020204" pitchFamily="34" charset="0"/>
            </a:endParaRPr>
          </a:p>
        </p:txBody>
      </p:sp>
      <p:sp>
        <p:nvSpPr>
          <p:cNvPr id="394" name="ZoneTexte 393">
            <a:extLst>
              <a:ext uri="{FF2B5EF4-FFF2-40B4-BE49-F238E27FC236}">
                <a16:creationId xmlns:a16="http://schemas.microsoft.com/office/drawing/2014/main" id="{1B853CAE-0A72-860A-C573-A5171BCFAA0D}"/>
              </a:ext>
            </a:extLst>
          </p:cNvPr>
          <p:cNvSpPr txBox="1"/>
          <p:nvPr/>
        </p:nvSpPr>
        <p:spPr>
          <a:xfrm>
            <a:off x="193164" y="5644849"/>
            <a:ext cx="1293114" cy="702762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A l’étape 3, le technicien contacte le métreur pour obtenir des informations manquantes pour un dossier sur deux</a:t>
            </a:r>
            <a:endParaRPr lang="fr-FR" sz="838" dirty="0">
              <a:latin typeface="Abadi" panose="020B0604020104020204" pitchFamily="34" charset="0"/>
            </a:endParaRPr>
          </a:p>
        </p:txBody>
      </p:sp>
      <p:sp>
        <p:nvSpPr>
          <p:cNvPr id="395" name="ZoneTexte 394">
            <a:extLst>
              <a:ext uri="{FF2B5EF4-FFF2-40B4-BE49-F238E27FC236}">
                <a16:creationId xmlns:a16="http://schemas.microsoft.com/office/drawing/2014/main" id="{43A86EAD-3525-7777-90CB-F4B626DFDDDC}"/>
              </a:ext>
            </a:extLst>
          </p:cNvPr>
          <p:cNvSpPr txBox="1"/>
          <p:nvPr/>
        </p:nvSpPr>
        <p:spPr>
          <a:xfrm>
            <a:off x="193164" y="6962330"/>
            <a:ext cx="1293114" cy="573815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A l’étape 7, le responsable d’équipe renvoit le dossier au au technicien une fois sur deux.</a:t>
            </a:r>
            <a:endParaRPr lang="fr-FR" sz="838" dirty="0">
              <a:latin typeface="Abadi" panose="020B0604020104020204" pitchFamily="34" charset="0"/>
            </a:endParaRPr>
          </a:p>
        </p:txBody>
      </p:sp>
      <p:sp>
        <p:nvSpPr>
          <p:cNvPr id="396" name="ZoneTexte 395">
            <a:extLst>
              <a:ext uri="{FF2B5EF4-FFF2-40B4-BE49-F238E27FC236}">
                <a16:creationId xmlns:a16="http://schemas.microsoft.com/office/drawing/2014/main" id="{B274C1F4-D230-9876-07D0-F55AC2238A0F}"/>
              </a:ext>
            </a:extLst>
          </p:cNvPr>
          <p:cNvSpPr txBox="1"/>
          <p:nvPr/>
        </p:nvSpPr>
        <p:spPr>
          <a:xfrm>
            <a:off x="1496861" y="6696658"/>
            <a:ext cx="2087579" cy="573815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Observation de </a:t>
            </a:r>
            <a:r>
              <a:rPr lang="fr-FR" sz="838" dirty="0">
                <a:latin typeface="Abadi" panose="020B0604020104020204" pitchFamily="34" charset="0"/>
              </a:rPr>
              <a:t>« la vie » des </a:t>
            </a:r>
            <a:r>
              <a:rPr lang="fr-FR" sz="838">
                <a:latin typeface="Abadi" panose="020B0604020104020204" pitchFamily="34" charset="0"/>
              </a:rPr>
              <a:t>20 derniers devis traités.</a:t>
            </a:r>
            <a:endParaRPr lang="fr-FR" sz="838" dirty="0">
              <a:latin typeface="Abadi" panose="020B0604020104020204" pitchFamily="34" charset="0"/>
            </a:endParaRPr>
          </a:p>
          <a:p>
            <a:r>
              <a:rPr lang="fr-FR" sz="838">
                <a:latin typeface="Abadi" panose="020B0604020104020204" pitchFamily="34" charset="0"/>
              </a:rPr>
              <a:t>Positionner un bac rouge à son étape +collecte problèmes de qualité. </a:t>
            </a:r>
            <a:endParaRPr lang="fr-FR" sz="838" dirty="0">
              <a:latin typeface="Abadi" panose="020B0604020104020204" pitchFamily="34" charset="0"/>
            </a:endParaRPr>
          </a:p>
        </p:txBody>
      </p:sp>
      <p:grpSp>
        <p:nvGrpSpPr>
          <p:cNvPr id="457" name="Groupe 456">
            <a:extLst>
              <a:ext uri="{FF2B5EF4-FFF2-40B4-BE49-F238E27FC236}">
                <a16:creationId xmlns:a16="http://schemas.microsoft.com/office/drawing/2014/main" id="{FB428661-ADDF-FFB3-D361-FE6B4E1B7B72}"/>
              </a:ext>
            </a:extLst>
          </p:cNvPr>
          <p:cNvGrpSpPr/>
          <p:nvPr/>
        </p:nvGrpSpPr>
        <p:grpSpPr>
          <a:xfrm>
            <a:off x="1400205" y="7411094"/>
            <a:ext cx="2098745" cy="623013"/>
            <a:chOff x="1385466" y="5760470"/>
            <a:chExt cx="1752858" cy="718870"/>
          </a:xfrm>
        </p:grpSpPr>
        <p:grpSp>
          <p:nvGrpSpPr>
            <p:cNvPr id="440" name="Groupe 439">
              <a:extLst>
                <a:ext uri="{FF2B5EF4-FFF2-40B4-BE49-F238E27FC236}">
                  <a16:creationId xmlns:a16="http://schemas.microsoft.com/office/drawing/2014/main" id="{89D75652-FEF0-DCF6-E152-3CC06562DCBC}"/>
                </a:ext>
              </a:extLst>
            </p:cNvPr>
            <p:cNvGrpSpPr/>
            <p:nvPr/>
          </p:nvGrpSpPr>
          <p:grpSpPr>
            <a:xfrm>
              <a:off x="1385466" y="5772925"/>
              <a:ext cx="1231605" cy="704228"/>
              <a:chOff x="1701766" y="5778441"/>
              <a:chExt cx="1622338" cy="704228"/>
            </a:xfrm>
          </p:grpSpPr>
          <p:sp>
            <p:nvSpPr>
              <p:cNvPr id="410" name="ZoneTexte 409">
                <a:extLst>
                  <a:ext uri="{FF2B5EF4-FFF2-40B4-BE49-F238E27FC236}">
                    <a16:creationId xmlns:a16="http://schemas.microsoft.com/office/drawing/2014/main" id="{0BB95D48-2DAE-0BE4-3374-C2CE4E95B349}"/>
                  </a:ext>
                </a:extLst>
              </p:cNvPr>
              <p:cNvSpPr txBox="1"/>
              <p:nvPr/>
            </p:nvSpPr>
            <p:spPr>
              <a:xfrm>
                <a:off x="1704103" y="5778441"/>
                <a:ext cx="1620000" cy="194440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OK</a:t>
                </a:r>
              </a:p>
            </p:txBody>
          </p:sp>
          <p:sp>
            <p:nvSpPr>
              <p:cNvPr id="408" name="ZoneTexte 407">
                <a:extLst>
                  <a:ext uri="{FF2B5EF4-FFF2-40B4-BE49-F238E27FC236}">
                    <a16:creationId xmlns:a16="http://schemas.microsoft.com/office/drawing/2014/main" id="{15D7A3CD-E6C0-1422-DE38-34D0849A3096}"/>
                  </a:ext>
                </a:extLst>
              </p:cNvPr>
              <p:cNvSpPr txBox="1"/>
              <p:nvPr/>
            </p:nvSpPr>
            <p:spPr>
              <a:xfrm>
                <a:off x="1704104" y="5948372"/>
                <a:ext cx="1620000" cy="194440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Sécurisation chantier insuffisante</a:t>
                </a:r>
              </a:p>
            </p:txBody>
          </p:sp>
          <p:sp>
            <p:nvSpPr>
              <p:cNvPr id="406" name="ZoneTexte 405">
                <a:extLst>
                  <a:ext uri="{FF2B5EF4-FFF2-40B4-BE49-F238E27FC236}">
                    <a16:creationId xmlns:a16="http://schemas.microsoft.com/office/drawing/2014/main" id="{C8906A0A-EE8D-B555-CD81-C21D404EB1D8}"/>
                  </a:ext>
                </a:extLst>
              </p:cNvPr>
              <p:cNvSpPr txBox="1"/>
              <p:nvPr/>
            </p:nvSpPr>
            <p:spPr>
              <a:xfrm>
                <a:off x="1704104" y="6118301"/>
                <a:ext cx="1620000" cy="194440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Matériaux comblement insuffisant</a:t>
                </a:r>
              </a:p>
            </p:txBody>
          </p:sp>
          <p:sp>
            <p:nvSpPr>
              <p:cNvPr id="404" name="ZoneTexte 403">
                <a:extLst>
                  <a:ext uri="{FF2B5EF4-FFF2-40B4-BE49-F238E27FC236}">
                    <a16:creationId xmlns:a16="http://schemas.microsoft.com/office/drawing/2014/main" id="{ED36DFC8-CA97-13AD-64AC-F02E081F2061}"/>
                  </a:ext>
                </a:extLst>
              </p:cNvPr>
              <p:cNvSpPr txBox="1"/>
              <p:nvPr/>
            </p:nvSpPr>
            <p:spPr>
              <a:xfrm>
                <a:off x="1701766" y="6288229"/>
                <a:ext cx="1620000" cy="194440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Matériaux d’enrobé insuffisant</a:t>
                </a:r>
              </a:p>
            </p:txBody>
          </p:sp>
        </p:grpSp>
        <p:grpSp>
          <p:nvGrpSpPr>
            <p:cNvPr id="441" name="Groupe 440">
              <a:extLst>
                <a:ext uri="{FF2B5EF4-FFF2-40B4-BE49-F238E27FC236}">
                  <a16:creationId xmlns:a16="http://schemas.microsoft.com/office/drawing/2014/main" id="{320787C1-D647-3097-2343-2062173B5EC3}"/>
                </a:ext>
              </a:extLst>
            </p:cNvPr>
            <p:cNvGrpSpPr/>
            <p:nvPr/>
          </p:nvGrpSpPr>
          <p:grpSpPr>
            <a:xfrm>
              <a:off x="2644289" y="5760470"/>
              <a:ext cx="494035" cy="718870"/>
              <a:chOff x="3577635" y="5760470"/>
              <a:chExt cx="812948" cy="718870"/>
            </a:xfrm>
          </p:grpSpPr>
          <p:sp>
            <p:nvSpPr>
              <p:cNvPr id="409" name="Rectangle 408">
                <a:extLst>
                  <a:ext uri="{FF2B5EF4-FFF2-40B4-BE49-F238E27FC236}">
                    <a16:creationId xmlns:a16="http://schemas.microsoft.com/office/drawing/2014/main" id="{20933264-079E-7738-CEA7-7A2A4BFB1849}"/>
                  </a:ext>
                </a:extLst>
              </p:cNvPr>
              <p:cNvSpPr/>
              <p:nvPr/>
            </p:nvSpPr>
            <p:spPr>
              <a:xfrm>
                <a:off x="3595630" y="5793454"/>
                <a:ext cx="794953" cy="11971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736" rIns="28736" rtlCol="0" anchor="ctr"/>
              <a:lstStyle/>
              <a:p>
                <a:pPr algn="ctr"/>
                <a:r>
                  <a:rPr lang="fr-FR" sz="718" dirty="0">
                    <a:latin typeface="Abadi" panose="020B0604020104020204" pitchFamily="34" charset="0"/>
                  </a:rPr>
                  <a:t>10</a:t>
                </a:r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7C392CFA-ADD8-1BB7-9469-3C6FDE4DD5B7}"/>
                  </a:ext>
                </a:extLst>
              </p:cNvPr>
              <p:cNvSpPr/>
              <p:nvPr/>
            </p:nvSpPr>
            <p:spPr>
              <a:xfrm>
                <a:off x="3595630" y="5963237"/>
                <a:ext cx="476972" cy="11971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736" rIns="28736" rtlCol="0" anchor="ctr"/>
              <a:lstStyle/>
              <a:p>
                <a:pPr algn="ctr"/>
                <a:r>
                  <a:rPr lang="fr-FR" sz="718" dirty="0">
                    <a:latin typeface="Abadi" panose="020B0604020104020204" pitchFamily="34" charset="0"/>
                  </a:rPr>
                  <a:t>6</a:t>
                </a:r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2B52CA72-1ED4-9EB0-883D-889079B460A7}"/>
                  </a:ext>
                </a:extLst>
              </p:cNvPr>
              <p:cNvSpPr/>
              <p:nvPr/>
            </p:nvSpPr>
            <p:spPr>
              <a:xfrm>
                <a:off x="3595630" y="6140191"/>
                <a:ext cx="317981" cy="11971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736" rIns="28736" rtlCol="0" anchor="ctr"/>
              <a:lstStyle/>
              <a:p>
                <a:pPr algn="ctr"/>
                <a:r>
                  <a:rPr lang="fr-FR" sz="718" dirty="0">
                    <a:latin typeface="Abadi" panose="020B0604020104020204" pitchFamily="34" charset="0"/>
                  </a:rPr>
                  <a:t>4</a:t>
                </a:r>
              </a:p>
            </p:txBody>
          </p:sp>
          <p:sp>
            <p:nvSpPr>
              <p:cNvPr id="403" name="Rectangle 402">
                <a:extLst>
                  <a:ext uri="{FF2B5EF4-FFF2-40B4-BE49-F238E27FC236}">
                    <a16:creationId xmlns:a16="http://schemas.microsoft.com/office/drawing/2014/main" id="{D6EA1D1A-1B12-9D41-1566-E1D8E8397A52}"/>
                  </a:ext>
                </a:extLst>
              </p:cNvPr>
              <p:cNvSpPr/>
              <p:nvPr/>
            </p:nvSpPr>
            <p:spPr>
              <a:xfrm>
                <a:off x="3590875" y="6317145"/>
                <a:ext cx="317981" cy="11971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736" rIns="28736" rtlCol="0" anchor="ctr"/>
              <a:lstStyle/>
              <a:p>
                <a:pPr algn="ctr"/>
                <a:r>
                  <a:rPr lang="fr-FR" sz="718" dirty="0">
                    <a:latin typeface="Abadi" panose="020B0604020104020204" pitchFamily="34" charset="0"/>
                  </a:rPr>
                  <a:t>4</a:t>
                </a:r>
              </a:p>
            </p:txBody>
          </p:sp>
          <p:cxnSp>
            <p:nvCxnSpPr>
              <p:cNvPr id="402" name="Connecteur droit 401">
                <a:extLst>
                  <a:ext uri="{FF2B5EF4-FFF2-40B4-BE49-F238E27FC236}">
                    <a16:creationId xmlns:a16="http://schemas.microsoft.com/office/drawing/2014/main" id="{C4CB8B76-77E1-46A6-76FC-8B08146F75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77635" y="5760470"/>
                <a:ext cx="6207" cy="71887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9" name="Groupe 458">
            <a:extLst>
              <a:ext uri="{FF2B5EF4-FFF2-40B4-BE49-F238E27FC236}">
                <a16:creationId xmlns:a16="http://schemas.microsoft.com/office/drawing/2014/main" id="{A3637E73-23B5-009A-F56E-2C3F44307E20}"/>
              </a:ext>
            </a:extLst>
          </p:cNvPr>
          <p:cNvGrpSpPr/>
          <p:nvPr/>
        </p:nvGrpSpPr>
        <p:grpSpPr>
          <a:xfrm>
            <a:off x="1527239" y="8758982"/>
            <a:ext cx="1742144" cy="494077"/>
            <a:chOff x="1275539" y="7030500"/>
            <a:chExt cx="1455027" cy="468000"/>
          </a:xfrm>
        </p:grpSpPr>
        <p:grpSp>
          <p:nvGrpSpPr>
            <p:cNvPr id="456" name="Groupe 455">
              <a:extLst>
                <a:ext uri="{FF2B5EF4-FFF2-40B4-BE49-F238E27FC236}">
                  <a16:creationId xmlns:a16="http://schemas.microsoft.com/office/drawing/2014/main" id="{974004FB-E8C3-F869-7052-832DD23E540F}"/>
                </a:ext>
              </a:extLst>
            </p:cNvPr>
            <p:cNvGrpSpPr/>
            <p:nvPr/>
          </p:nvGrpSpPr>
          <p:grpSpPr>
            <a:xfrm>
              <a:off x="1275539" y="7037973"/>
              <a:ext cx="1455027" cy="447181"/>
              <a:chOff x="1275539" y="6945444"/>
              <a:chExt cx="1455027" cy="544518"/>
            </a:xfrm>
          </p:grpSpPr>
          <p:grpSp>
            <p:nvGrpSpPr>
              <p:cNvPr id="455" name="Groupe 454">
                <a:extLst>
                  <a:ext uri="{FF2B5EF4-FFF2-40B4-BE49-F238E27FC236}">
                    <a16:creationId xmlns:a16="http://schemas.microsoft.com/office/drawing/2014/main" id="{1F0A91F0-0E5C-669B-E48B-CD0A23C0DE4A}"/>
                  </a:ext>
                </a:extLst>
              </p:cNvPr>
              <p:cNvGrpSpPr/>
              <p:nvPr/>
            </p:nvGrpSpPr>
            <p:grpSpPr>
              <a:xfrm>
                <a:off x="2116153" y="6977642"/>
                <a:ext cx="614413" cy="466447"/>
                <a:chOff x="2116153" y="6977642"/>
                <a:chExt cx="1153828" cy="466447"/>
              </a:xfrm>
            </p:grpSpPr>
            <p:sp>
              <p:nvSpPr>
                <p:cNvPr id="420" name="Rectangle 419">
                  <a:extLst>
                    <a:ext uri="{FF2B5EF4-FFF2-40B4-BE49-F238E27FC236}">
                      <a16:creationId xmlns:a16="http://schemas.microsoft.com/office/drawing/2014/main" id="{ADEDE22D-C76F-DD99-5FA7-BC1B441CB6D8}"/>
                    </a:ext>
                  </a:extLst>
                </p:cNvPr>
                <p:cNvSpPr/>
                <p:nvPr/>
              </p:nvSpPr>
              <p:spPr>
                <a:xfrm>
                  <a:off x="2116153" y="6977642"/>
                  <a:ext cx="1153828" cy="11971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8736" rIns="28736" rtlCol="0" anchor="ctr"/>
                <a:lstStyle/>
                <a:p>
                  <a:pPr algn="ctr"/>
                  <a:r>
                    <a:rPr lang="fr-FR" sz="718" dirty="0">
                      <a:latin typeface="Abadi" panose="020B0604020104020204" pitchFamily="34" charset="0"/>
                    </a:rPr>
                    <a:t>15</a:t>
                  </a:r>
                </a:p>
              </p:txBody>
            </p:sp>
            <p:sp>
              <p:nvSpPr>
                <p:cNvPr id="418" name="Rectangle 417">
                  <a:extLst>
                    <a:ext uri="{FF2B5EF4-FFF2-40B4-BE49-F238E27FC236}">
                      <a16:creationId xmlns:a16="http://schemas.microsoft.com/office/drawing/2014/main" id="{949081B8-A701-18F3-064E-78DDB0869B4B}"/>
                    </a:ext>
                  </a:extLst>
                </p:cNvPr>
                <p:cNvSpPr/>
                <p:nvPr/>
              </p:nvSpPr>
              <p:spPr>
                <a:xfrm>
                  <a:off x="2116153" y="7147425"/>
                  <a:ext cx="461531" cy="11971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8736" rIns="28736" rtlCol="0" anchor="ctr"/>
                <a:lstStyle/>
                <a:p>
                  <a:pPr algn="ctr"/>
                  <a:r>
                    <a:rPr lang="fr-FR" sz="718" dirty="0">
                      <a:latin typeface="Abadi" panose="020B0604020104020204" pitchFamily="34" charset="0"/>
                    </a:rPr>
                    <a:t>6</a:t>
                  </a:r>
                </a:p>
              </p:txBody>
            </p:sp>
            <p:sp>
              <p:nvSpPr>
                <p:cNvPr id="416" name="Rectangle 415">
                  <a:extLst>
                    <a:ext uri="{FF2B5EF4-FFF2-40B4-BE49-F238E27FC236}">
                      <a16:creationId xmlns:a16="http://schemas.microsoft.com/office/drawing/2014/main" id="{D9A3D86A-D152-C436-B9A8-5C85A418DF5F}"/>
                    </a:ext>
                  </a:extLst>
                </p:cNvPr>
                <p:cNvSpPr/>
                <p:nvPr/>
              </p:nvSpPr>
              <p:spPr>
                <a:xfrm>
                  <a:off x="2116153" y="7324379"/>
                  <a:ext cx="307687" cy="11971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8736" rIns="28736" rtlCol="0" anchor="ctr"/>
                <a:lstStyle/>
                <a:p>
                  <a:pPr algn="ctr"/>
                  <a:r>
                    <a:rPr lang="fr-FR" sz="718" dirty="0">
                      <a:latin typeface="Abadi" panose="020B0604020104020204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453" name="Groupe 452">
                <a:extLst>
                  <a:ext uri="{FF2B5EF4-FFF2-40B4-BE49-F238E27FC236}">
                    <a16:creationId xmlns:a16="http://schemas.microsoft.com/office/drawing/2014/main" id="{21A8B212-5C5E-080C-0C10-75CFE767522E}"/>
                  </a:ext>
                </a:extLst>
              </p:cNvPr>
              <p:cNvGrpSpPr/>
              <p:nvPr/>
            </p:nvGrpSpPr>
            <p:grpSpPr>
              <a:xfrm>
                <a:off x="1275539" y="6945444"/>
                <a:ext cx="828000" cy="544518"/>
                <a:chOff x="1275539" y="6945444"/>
                <a:chExt cx="828000" cy="544518"/>
              </a:xfrm>
            </p:grpSpPr>
            <p:sp>
              <p:nvSpPr>
                <p:cNvPr id="421" name="ZoneTexte 420">
                  <a:extLst>
                    <a:ext uri="{FF2B5EF4-FFF2-40B4-BE49-F238E27FC236}">
                      <a16:creationId xmlns:a16="http://schemas.microsoft.com/office/drawing/2014/main" id="{32EA75F5-910A-24D5-F206-3395220A73CF}"/>
                    </a:ext>
                  </a:extLst>
                </p:cNvPr>
                <p:cNvSpPr txBox="1"/>
                <p:nvPr/>
              </p:nvSpPr>
              <p:spPr>
                <a:xfrm>
                  <a:off x="1275539" y="6945444"/>
                  <a:ext cx="828000" cy="194363"/>
                </a:xfrm>
                <a:prstGeom prst="rect">
                  <a:avLst/>
                </a:prstGeom>
                <a:noFill/>
              </p:spPr>
              <p:txBody>
                <a:bodyPr wrap="square" lIns="28736" tIns="28736" rIns="28736" bIns="28736" rtlCol="0" anchor="ctr">
                  <a:spAutoFit/>
                </a:bodyPr>
                <a:lstStyle/>
                <a:p>
                  <a:pPr algn="r"/>
                  <a:r>
                    <a:rPr lang="fr-FR" sz="718" dirty="0">
                      <a:solidFill>
                        <a:srgbClr val="0033CC"/>
                      </a:solidFill>
                      <a:latin typeface="Abadi" panose="020B0604020104020204" pitchFamily="34" charset="0"/>
                    </a:rPr>
                    <a:t>OK</a:t>
                  </a:r>
                </a:p>
              </p:txBody>
            </p:sp>
            <p:sp>
              <p:nvSpPr>
                <p:cNvPr id="419" name="ZoneTexte 418">
                  <a:extLst>
                    <a:ext uri="{FF2B5EF4-FFF2-40B4-BE49-F238E27FC236}">
                      <a16:creationId xmlns:a16="http://schemas.microsoft.com/office/drawing/2014/main" id="{08663C6A-8A69-7B8E-B3B9-D3B210E3A7F7}"/>
                    </a:ext>
                  </a:extLst>
                </p:cNvPr>
                <p:cNvSpPr txBox="1"/>
                <p:nvPr/>
              </p:nvSpPr>
              <p:spPr>
                <a:xfrm>
                  <a:off x="1275539" y="7095380"/>
                  <a:ext cx="828000" cy="194363"/>
                </a:xfrm>
                <a:prstGeom prst="rect">
                  <a:avLst/>
                </a:prstGeom>
                <a:noFill/>
              </p:spPr>
              <p:txBody>
                <a:bodyPr wrap="square" lIns="28736" tIns="28736" rIns="28736" bIns="28736" rtlCol="0" anchor="ctr">
                  <a:spAutoFit/>
                </a:bodyPr>
                <a:lstStyle/>
                <a:p>
                  <a:pPr algn="r"/>
                  <a:r>
                    <a:rPr lang="fr-FR" sz="718" dirty="0">
                      <a:solidFill>
                        <a:srgbClr val="0033CC"/>
                      </a:solidFill>
                      <a:latin typeface="Abadi" panose="020B0604020104020204" pitchFamily="34" charset="0"/>
                    </a:rPr>
                    <a:t>Prestation non-facturée</a:t>
                  </a:r>
                </a:p>
              </p:txBody>
            </p:sp>
            <p:sp>
              <p:nvSpPr>
                <p:cNvPr id="417" name="ZoneTexte 416">
                  <a:extLst>
                    <a:ext uri="{FF2B5EF4-FFF2-40B4-BE49-F238E27FC236}">
                      <a16:creationId xmlns:a16="http://schemas.microsoft.com/office/drawing/2014/main" id="{57160F9F-D2A7-6E6F-E70D-84D54F68F3C0}"/>
                    </a:ext>
                  </a:extLst>
                </p:cNvPr>
                <p:cNvSpPr txBox="1"/>
                <p:nvPr/>
              </p:nvSpPr>
              <p:spPr>
                <a:xfrm>
                  <a:off x="1275539" y="7295599"/>
                  <a:ext cx="828000" cy="194363"/>
                </a:xfrm>
                <a:prstGeom prst="rect">
                  <a:avLst/>
                </a:prstGeom>
                <a:noFill/>
              </p:spPr>
              <p:txBody>
                <a:bodyPr wrap="square" lIns="28736" tIns="28736" rIns="28736" bIns="28736" rtlCol="0" anchor="ctr">
                  <a:spAutoFit/>
                </a:bodyPr>
                <a:lstStyle/>
                <a:p>
                  <a:pPr algn="r"/>
                  <a:r>
                    <a:rPr lang="fr-FR" sz="718" dirty="0">
                      <a:solidFill>
                        <a:srgbClr val="0033CC"/>
                      </a:solidFill>
                      <a:latin typeface="Abadi" panose="020B0604020104020204" pitchFamily="34" charset="0"/>
                    </a:rPr>
                    <a:t>Erreur de prix</a:t>
                  </a:r>
                </a:p>
              </p:txBody>
            </p:sp>
          </p:grpSp>
        </p:grpSp>
        <p:cxnSp>
          <p:nvCxnSpPr>
            <p:cNvPr id="415" name="Connecteur droit 414">
              <a:extLst>
                <a:ext uri="{FF2B5EF4-FFF2-40B4-BE49-F238E27FC236}">
                  <a16:creationId xmlns:a16="http://schemas.microsoft.com/office/drawing/2014/main" id="{A5317A8F-9275-B4DF-DCDA-95349B253279}"/>
                </a:ext>
              </a:extLst>
            </p:cNvPr>
            <p:cNvCxnSpPr>
              <a:cxnSpLocks/>
            </p:cNvCxnSpPr>
            <p:nvPr/>
          </p:nvCxnSpPr>
          <p:spPr>
            <a:xfrm>
              <a:off x="2106441" y="7030500"/>
              <a:ext cx="0" cy="468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A6C5335E-483C-3CB2-DAE2-05918BF67845}"/>
              </a:ext>
            </a:extLst>
          </p:cNvPr>
          <p:cNvGrpSpPr/>
          <p:nvPr/>
        </p:nvGrpSpPr>
        <p:grpSpPr>
          <a:xfrm>
            <a:off x="1445608" y="6022262"/>
            <a:ext cx="2311996" cy="647611"/>
            <a:chOff x="1679982" y="4620477"/>
            <a:chExt cx="1930964" cy="721783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74BADC27-80E4-F539-AEF9-92BF54BB7713}"/>
                </a:ext>
              </a:extLst>
            </p:cNvPr>
            <p:cNvSpPr/>
            <p:nvPr/>
          </p:nvSpPr>
          <p:spPr>
            <a:xfrm>
              <a:off x="3130946" y="4659200"/>
              <a:ext cx="293997" cy="11971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718" dirty="0">
                  <a:latin typeface="Abadi" panose="020B0604020104020204" pitchFamily="34" charset="0"/>
                </a:rPr>
                <a:t>6</a:t>
              </a:r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4902D294-FEEE-B1B6-2E3C-1FCFB78F2B51}"/>
                </a:ext>
              </a:extLst>
            </p:cNvPr>
            <p:cNvSpPr/>
            <p:nvPr/>
          </p:nvSpPr>
          <p:spPr>
            <a:xfrm>
              <a:off x="3130946" y="4828983"/>
              <a:ext cx="480000" cy="11971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718" dirty="0">
                  <a:latin typeface="Abadi" panose="020B0604020104020204" pitchFamily="34" charset="0"/>
                </a:rPr>
                <a:t>10</a:t>
              </a:r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FC782484-5352-F1DF-BEF4-9A51C857A6E4}"/>
                </a:ext>
              </a:extLst>
            </p:cNvPr>
            <p:cNvSpPr/>
            <p:nvPr/>
          </p:nvSpPr>
          <p:spPr>
            <a:xfrm>
              <a:off x="3130946" y="5005937"/>
              <a:ext cx="240000" cy="11971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718" dirty="0">
                  <a:latin typeface="Abadi" panose="020B0604020104020204" pitchFamily="34" charset="0"/>
                </a:rPr>
                <a:t>5</a:t>
              </a: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D7D906C1-6212-5B98-3B53-1D8A8AAD5037}"/>
                </a:ext>
              </a:extLst>
            </p:cNvPr>
            <p:cNvSpPr/>
            <p:nvPr/>
          </p:nvSpPr>
          <p:spPr>
            <a:xfrm>
              <a:off x="3128075" y="5182891"/>
              <a:ext cx="48000" cy="11971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8736" rIns="28736" rtlCol="0" anchor="ctr"/>
            <a:lstStyle/>
            <a:p>
              <a:pPr algn="ctr"/>
              <a:r>
                <a:rPr lang="fr-FR" sz="718" dirty="0">
                  <a:latin typeface="Abadi" panose="020B0604020104020204" pitchFamily="34" charset="0"/>
                </a:rPr>
                <a:t>1</a:t>
              </a:r>
            </a:p>
          </p:txBody>
        </p:sp>
        <p:grpSp>
          <p:nvGrpSpPr>
            <p:cNvPr id="443" name="Groupe 442">
              <a:extLst>
                <a:ext uri="{FF2B5EF4-FFF2-40B4-BE49-F238E27FC236}">
                  <a16:creationId xmlns:a16="http://schemas.microsoft.com/office/drawing/2014/main" id="{B3C09ABB-6EEA-9A2F-2151-19A02D8179DD}"/>
                </a:ext>
              </a:extLst>
            </p:cNvPr>
            <p:cNvGrpSpPr/>
            <p:nvPr/>
          </p:nvGrpSpPr>
          <p:grpSpPr>
            <a:xfrm>
              <a:off x="1679982" y="4630514"/>
              <a:ext cx="1418408" cy="711746"/>
              <a:chOff x="1734076" y="4571925"/>
              <a:chExt cx="1836000" cy="711746"/>
            </a:xfrm>
          </p:grpSpPr>
          <p:sp>
            <p:nvSpPr>
              <p:cNvPr id="435" name="ZoneTexte 434">
                <a:extLst>
                  <a:ext uri="{FF2B5EF4-FFF2-40B4-BE49-F238E27FC236}">
                    <a16:creationId xmlns:a16="http://schemas.microsoft.com/office/drawing/2014/main" id="{10A5DBB2-9992-1092-DAC9-B121741E296F}"/>
                  </a:ext>
                </a:extLst>
              </p:cNvPr>
              <p:cNvSpPr txBox="1"/>
              <p:nvPr/>
            </p:nvSpPr>
            <p:spPr>
              <a:xfrm>
                <a:off x="1734076" y="4571925"/>
                <a:ext cx="1836000" cy="187813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OK</a:t>
                </a:r>
              </a:p>
            </p:txBody>
          </p:sp>
          <p:sp>
            <p:nvSpPr>
              <p:cNvPr id="433" name="ZoneTexte 432">
                <a:extLst>
                  <a:ext uri="{FF2B5EF4-FFF2-40B4-BE49-F238E27FC236}">
                    <a16:creationId xmlns:a16="http://schemas.microsoft.com/office/drawing/2014/main" id="{4ED29C1F-4E9B-C83E-D10B-2C7B25C5F001}"/>
                  </a:ext>
                </a:extLst>
              </p:cNvPr>
              <p:cNvSpPr txBox="1"/>
              <p:nvPr/>
            </p:nvSpPr>
            <p:spPr>
              <a:xfrm>
                <a:off x="1734076" y="4745125"/>
                <a:ext cx="1836000" cy="187813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Coordonnées GPS branchement absentes</a:t>
                </a:r>
              </a:p>
            </p:txBody>
          </p:sp>
          <p:sp>
            <p:nvSpPr>
              <p:cNvPr id="431" name="ZoneTexte 430">
                <a:extLst>
                  <a:ext uri="{FF2B5EF4-FFF2-40B4-BE49-F238E27FC236}">
                    <a16:creationId xmlns:a16="http://schemas.microsoft.com/office/drawing/2014/main" id="{D76D128D-1B27-B5B7-967D-838E3FBDE255}"/>
                  </a:ext>
                </a:extLst>
              </p:cNvPr>
              <p:cNvSpPr txBox="1"/>
              <p:nvPr/>
            </p:nvSpPr>
            <p:spPr>
              <a:xfrm>
                <a:off x="1734076" y="4917000"/>
                <a:ext cx="1836000" cy="187813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Téléphone </a:t>
                </a:r>
                <a:r>
                  <a:rPr lang="fr-FR" sz="718">
                    <a:solidFill>
                      <a:srgbClr val="0033CC"/>
                    </a:solidFill>
                    <a:latin typeface="Abadi" panose="020B0604020104020204" pitchFamily="34" charset="0"/>
                  </a:rPr>
                  <a:t>du contact client </a:t>
                </a:r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absent</a:t>
                </a:r>
              </a:p>
            </p:txBody>
          </p:sp>
          <p:sp>
            <p:nvSpPr>
              <p:cNvPr id="429" name="ZoneTexte 428">
                <a:extLst>
                  <a:ext uri="{FF2B5EF4-FFF2-40B4-BE49-F238E27FC236}">
                    <a16:creationId xmlns:a16="http://schemas.microsoft.com/office/drawing/2014/main" id="{19C6DF1F-9264-F475-6B9E-96F0F1F91CDC}"/>
                  </a:ext>
                </a:extLst>
              </p:cNvPr>
              <p:cNvSpPr txBox="1"/>
              <p:nvPr/>
            </p:nvSpPr>
            <p:spPr>
              <a:xfrm>
                <a:off x="1734076" y="5095858"/>
                <a:ext cx="1836000" cy="187813"/>
              </a:xfrm>
              <a:prstGeom prst="rect">
                <a:avLst/>
              </a:prstGeom>
              <a:noFill/>
            </p:spPr>
            <p:txBody>
              <a:bodyPr wrap="square" lIns="28736" tIns="28736" rIns="28736" bIns="28736" rtlCol="0">
                <a:spAutoFit/>
              </a:bodyPr>
              <a:lstStyle/>
              <a:p>
                <a:pPr algn="r"/>
                <a:r>
                  <a:rPr lang="fr-FR" sz="718" dirty="0">
                    <a:solidFill>
                      <a:srgbClr val="0033CC"/>
                    </a:solidFill>
                    <a:latin typeface="Abadi" panose="020B0604020104020204" pitchFamily="34" charset="0"/>
                  </a:rPr>
                  <a:t>Adresse client absente</a:t>
                </a:r>
              </a:p>
            </p:txBody>
          </p:sp>
        </p:grpSp>
        <p:cxnSp>
          <p:nvCxnSpPr>
            <p:cNvPr id="427" name="Connecteur droit 426">
              <a:extLst>
                <a:ext uri="{FF2B5EF4-FFF2-40B4-BE49-F238E27FC236}">
                  <a16:creationId xmlns:a16="http://schemas.microsoft.com/office/drawing/2014/main" id="{1FD68FD1-7827-E8EE-7403-26028D546785}"/>
                </a:ext>
              </a:extLst>
            </p:cNvPr>
            <p:cNvCxnSpPr>
              <a:cxnSpLocks/>
            </p:cNvCxnSpPr>
            <p:nvPr/>
          </p:nvCxnSpPr>
          <p:spPr>
            <a:xfrm>
              <a:off x="3112948" y="4620477"/>
              <a:ext cx="3748" cy="71887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6" name="ZoneTexte 435">
            <a:extLst>
              <a:ext uri="{FF2B5EF4-FFF2-40B4-BE49-F238E27FC236}">
                <a16:creationId xmlns:a16="http://schemas.microsoft.com/office/drawing/2014/main" id="{1907173F-45F5-AD3A-3274-D77AC83B6B70}"/>
              </a:ext>
            </a:extLst>
          </p:cNvPr>
          <p:cNvSpPr txBox="1"/>
          <p:nvPr/>
        </p:nvSpPr>
        <p:spPr>
          <a:xfrm>
            <a:off x="193165" y="8365078"/>
            <a:ext cx="1293114" cy="573815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A l’étape 9, le responsable de service renvoie le dossier au technicien un dossier sur quatre.</a:t>
            </a:r>
            <a:endParaRPr lang="fr-FR" sz="838" dirty="0">
              <a:latin typeface="Abadi" panose="020B0604020104020204" pitchFamily="34" charset="0"/>
            </a:endParaRPr>
          </a:p>
        </p:txBody>
      </p:sp>
      <p:sp>
        <p:nvSpPr>
          <p:cNvPr id="437" name="ZoneTexte 436">
            <a:extLst>
              <a:ext uri="{FF2B5EF4-FFF2-40B4-BE49-F238E27FC236}">
                <a16:creationId xmlns:a16="http://schemas.microsoft.com/office/drawing/2014/main" id="{656C0869-E91A-D2D7-463F-710B12AB1D4C}"/>
              </a:ext>
            </a:extLst>
          </p:cNvPr>
          <p:cNvSpPr txBox="1"/>
          <p:nvPr/>
        </p:nvSpPr>
        <p:spPr>
          <a:xfrm>
            <a:off x="1506026" y="5387407"/>
            <a:ext cx="2028871" cy="573815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Observation de </a:t>
            </a:r>
            <a:r>
              <a:rPr lang="fr-FR" sz="838" dirty="0">
                <a:latin typeface="Abadi" panose="020B0604020104020204" pitchFamily="34" charset="0"/>
              </a:rPr>
              <a:t>« la vie » des </a:t>
            </a:r>
            <a:r>
              <a:rPr lang="fr-FR" sz="838">
                <a:latin typeface="Abadi" panose="020B0604020104020204" pitchFamily="34" charset="0"/>
              </a:rPr>
              <a:t>20 derniers dossiers traités.</a:t>
            </a:r>
            <a:endParaRPr lang="fr-FR" sz="838" dirty="0">
              <a:latin typeface="Abadi" panose="020B0604020104020204" pitchFamily="34" charset="0"/>
            </a:endParaRPr>
          </a:p>
          <a:p>
            <a:r>
              <a:rPr lang="fr-FR" sz="838" dirty="0">
                <a:latin typeface="Abadi" panose="020B0604020104020204" pitchFamily="34" charset="0"/>
              </a:rPr>
              <a:t>Positionner un bac rouge à </a:t>
            </a:r>
            <a:r>
              <a:rPr lang="fr-FR" sz="838">
                <a:latin typeface="Abadi" panose="020B0604020104020204" pitchFamily="34" charset="0"/>
              </a:rPr>
              <a:t>son étape +collecte </a:t>
            </a:r>
            <a:r>
              <a:rPr lang="fr-FR" sz="838" dirty="0">
                <a:latin typeface="Abadi" panose="020B0604020104020204" pitchFamily="34" charset="0"/>
              </a:rPr>
              <a:t>problèmes de qualité. </a:t>
            </a:r>
          </a:p>
        </p:txBody>
      </p:sp>
      <p:sp>
        <p:nvSpPr>
          <p:cNvPr id="438" name="ZoneTexte 437">
            <a:extLst>
              <a:ext uri="{FF2B5EF4-FFF2-40B4-BE49-F238E27FC236}">
                <a16:creationId xmlns:a16="http://schemas.microsoft.com/office/drawing/2014/main" id="{F7ECE699-E419-4F88-AFD3-F7E4C1CF5826}"/>
              </a:ext>
            </a:extLst>
          </p:cNvPr>
          <p:cNvSpPr txBox="1"/>
          <p:nvPr/>
        </p:nvSpPr>
        <p:spPr>
          <a:xfrm>
            <a:off x="1506026" y="8080365"/>
            <a:ext cx="2076746" cy="573815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Observation de </a:t>
            </a:r>
            <a:r>
              <a:rPr lang="fr-FR" sz="838" dirty="0">
                <a:latin typeface="Abadi" panose="020B0604020104020204" pitchFamily="34" charset="0"/>
              </a:rPr>
              <a:t>« la vie » des </a:t>
            </a:r>
            <a:r>
              <a:rPr lang="fr-FR" sz="838">
                <a:latin typeface="Abadi" panose="020B0604020104020204" pitchFamily="34" charset="0"/>
              </a:rPr>
              <a:t>20 derniers devis traités.</a:t>
            </a:r>
            <a:endParaRPr lang="fr-FR" sz="838" dirty="0">
              <a:latin typeface="Abadi" panose="020B0604020104020204" pitchFamily="34" charset="0"/>
            </a:endParaRPr>
          </a:p>
          <a:p>
            <a:r>
              <a:rPr lang="fr-FR" sz="838">
                <a:latin typeface="Abadi" panose="020B0604020104020204" pitchFamily="34" charset="0"/>
              </a:rPr>
              <a:t>Positionner un bac rouge à son étape +collecte problèmes de qualité. </a:t>
            </a:r>
            <a:endParaRPr lang="fr-FR" sz="838" dirty="0">
              <a:latin typeface="Abadi" panose="020B0604020104020204" pitchFamily="34" charset="0"/>
            </a:endParaRPr>
          </a:p>
        </p:txBody>
      </p:sp>
      <p:sp>
        <p:nvSpPr>
          <p:cNvPr id="445" name="Explosion : 8 points 444">
            <a:extLst>
              <a:ext uri="{FF2B5EF4-FFF2-40B4-BE49-F238E27FC236}">
                <a16:creationId xmlns:a16="http://schemas.microsoft.com/office/drawing/2014/main" id="{38A9866B-6889-2708-B88F-B1B281CF229F}"/>
              </a:ext>
            </a:extLst>
          </p:cNvPr>
          <p:cNvSpPr/>
          <p:nvPr/>
        </p:nvSpPr>
        <p:spPr>
          <a:xfrm>
            <a:off x="3584438" y="3335552"/>
            <a:ext cx="154939" cy="15548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1</a:t>
            </a:r>
          </a:p>
        </p:txBody>
      </p:sp>
      <p:sp>
        <p:nvSpPr>
          <p:cNvPr id="446" name="Explosion : 8 points 445">
            <a:extLst>
              <a:ext uri="{FF2B5EF4-FFF2-40B4-BE49-F238E27FC236}">
                <a16:creationId xmlns:a16="http://schemas.microsoft.com/office/drawing/2014/main" id="{144544B5-067E-4CE4-36E9-09B33FA77513}"/>
              </a:ext>
            </a:extLst>
          </p:cNvPr>
          <p:cNvSpPr/>
          <p:nvPr/>
        </p:nvSpPr>
        <p:spPr>
          <a:xfrm>
            <a:off x="2144238" y="3135330"/>
            <a:ext cx="154939" cy="155486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1</a:t>
            </a:r>
          </a:p>
        </p:txBody>
      </p:sp>
      <p:sp>
        <p:nvSpPr>
          <p:cNvPr id="447" name="Explosion : 8 points 446">
            <a:extLst>
              <a:ext uri="{FF2B5EF4-FFF2-40B4-BE49-F238E27FC236}">
                <a16:creationId xmlns:a16="http://schemas.microsoft.com/office/drawing/2014/main" id="{C28DC524-5565-0D68-6B32-1780E4BC4C7F}"/>
              </a:ext>
            </a:extLst>
          </p:cNvPr>
          <p:cNvSpPr/>
          <p:nvPr/>
        </p:nvSpPr>
        <p:spPr>
          <a:xfrm>
            <a:off x="5048230" y="4382975"/>
            <a:ext cx="154939" cy="14844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448" name="Explosion : 8 points 447">
            <a:extLst>
              <a:ext uri="{FF2B5EF4-FFF2-40B4-BE49-F238E27FC236}">
                <a16:creationId xmlns:a16="http://schemas.microsoft.com/office/drawing/2014/main" id="{81CCAE82-488F-09B1-6B1C-1B90521F3987}"/>
              </a:ext>
            </a:extLst>
          </p:cNvPr>
          <p:cNvSpPr/>
          <p:nvPr/>
        </p:nvSpPr>
        <p:spPr>
          <a:xfrm>
            <a:off x="5932793" y="4170987"/>
            <a:ext cx="154939" cy="14844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2</a:t>
            </a:r>
          </a:p>
        </p:txBody>
      </p:sp>
      <p:sp>
        <p:nvSpPr>
          <p:cNvPr id="449" name="Explosion : 8 points 448">
            <a:extLst>
              <a:ext uri="{FF2B5EF4-FFF2-40B4-BE49-F238E27FC236}">
                <a16:creationId xmlns:a16="http://schemas.microsoft.com/office/drawing/2014/main" id="{22AD49BD-D993-7399-6926-38950C8C7F0F}"/>
              </a:ext>
            </a:extLst>
          </p:cNvPr>
          <p:cNvSpPr/>
          <p:nvPr/>
        </p:nvSpPr>
        <p:spPr>
          <a:xfrm>
            <a:off x="2469901" y="4358781"/>
            <a:ext cx="13481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450" name="Explosion : 8 points 449">
            <a:extLst>
              <a:ext uri="{FF2B5EF4-FFF2-40B4-BE49-F238E27FC236}">
                <a16:creationId xmlns:a16="http://schemas.microsoft.com/office/drawing/2014/main" id="{4EC7CAA6-D290-0B1E-1DB4-BA74FACCEE61}"/>
              </a:ext>
            </a:extLst>
          </p:cNvPr>
          <p:cNvSpPr/>
          <p:nvPr/>
        </p:nvSpPr>
        <p:spPr>
          <a:xfrm>
            <a:off x="6119785" y="4130806"/>
            <a:ext cx="134819" cy="194295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58" b="1">
                <a:latin typeface="Abadi" panose="020B0604020104020204" pitchFamily="34" charset="0"/>
              </a:rPr>
              <a:t>3</a:t>
            </a:r>
          </a:p>
        </p:txBody>
      </p:sp>
      <p:sp>
        <p:nvSpPr>
          <p:cNvPr id="460" name="ZoneTexte 459">
            <a:extLst>
              <a:ext uri="{FF2B5EF4-FFF2-40B4-BE49-F238E27FC236}">
                <a16:creationId xmlns:a16="http://schemas.microsoft.com/office/drawing/2014/main" id="{9E673817-9CFF-8D5F-DC9D-8CB41A609649}"/>
              </a:ext>
            </a:extLst>
          </p:cNvPr>
          <p:cNvSpPr txBox="1"/>
          <p:nvPr/>
        </p:nvSpPr>
        <p:spPr>
          <a:xfrm>
            <a:off x="3868029" y="5392372"/>
            <a:ext cx="1939670" cy="1347489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1.1 </a:t>
            </a:r>
            <a:r>
              <a:rPr lang="fr-FR" sz="838" dirty="0">
                <a:solidFill>
                  <a:srgbClr val="FF0000"/>
                </a:solidFill>
                <a:latin typeface="Abadi" panose="020B0604020104020204" pitchFamily="34" charset="0"/>
              </a:rPr>
              <a:t>Le métreur saisit l’adresse à </a:t>
            </a:r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la place </a:t>
            </a:r>
            <a:r>
              <a:rPr lang="fr-FR" sz="838" dirty="0">
                <a:solidFill>
                  <a:srgbClr val="FF0000"/>
                </a:solidFill>
                <a:latin typeface="Abadi" panose="020B0604020104020204" pitchFamily="34" charset="0"/>
              </a:rPr>
              <a:t>des coordonnées </a:t>
            </a:r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GPS.</a:t>
            </a:r>
          </a:p>
          <a:p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1.2 </a:t>
            </a:r>
            <a:r>
              <a:rPr lang="fr-FR" sz="838" dirty="0">
                <a:solidFill>
                  <a:srgbClr val="FF0000"/>
                </a:solidFill>
                <a:latin typeface="Abadi" panose="020B0604020104020204" pitchFamily="34" charset="0"/>
              </a:rPr>
              <a:t>Le métreur n’a pas fait valider le numéro de téléphone du contact pour le jour des travaux lorsqu’il a fait son rdv avec le client.</a:t>
            </a:r>
          </a:p>
          <a:p>
            <a:r>
              <a:rPr lang="fr-FR" sz="838" dirty="0">
                <a:solidFill>
                  <a:srgbClr val="FF0000"/>
                </a:solidFill>
                <a:latin typeface="Abadi" panose="020B0604020104020204" pitchFamily="34" charset="0"/>
              </a:rPr>
              <a:t>1.3 Le métreur n’a pas collecté l’adresse du client car il pensait que le mail </a:t>
            </a:r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suffisait.</a:t>
            </a:r>
          </a:p>
          <a:p>
            <a:r>
              <a:rPr lang="fr-FR" sz="838">
                <a:solidFill>
                  <a:srgbClr val="FF0000"/>
                </a:solidFill>
                <a:latin typeface="Abadi" panose="020B0604020104020204" pitchFamily="34" charset="0"/>
              </a:rPr>
              <a:t>&gt; Absence de standard de travail &lt;</a:t>
            </a:r>
            <a:endParaRPr lang="fr-FR" sz="838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461" name="ZoneTexte 460">
            <a:extLst>
              <a:ext uri="{FF2B5EF4-FFF2-40B4-BE49-F238E27FC236}">
                <a16:creationId xmlns:a16="http://schemas.microsoft.com/office/drawing/2014/main" id="{C45B0A3B-79D0-4F50-76D0-9D854A9A58CD}"/>
              </a:ext>
            </a:extLst>
          </p:cNvPr>
          <p:cNvSpPr txBox="1"/>
          <p:nvPr/>
        </p:nvSpPr>
        <p:spPr>
          <a:xfrm>
            <a:off x="3868029" y="8079836"/>
            <a:ext cx="1939670" cy="108959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>
                <a:latin typeface="Abadi" panose="020B0604020104020204" pitchFamily="34" charset="0"/>
              </a:rPr>
              <a:t>Les désaccords sur la sécurité des chantiers sont liés à la méconnaissance des caractéristiques du lieu de réalisation.</a:t>
            </a:r>
          </a:p>
          <a:p>
            <a:endParaRPr lang="fr-FR" sz="838">
              <a:latin typeface="Abadi" panose="020B0604020104020204" pitchFamily="34" charset="0"/>
            </a:endParaRPr>
          </a:p>
          <a:p>
            <a:r>
              <a:rPr lang="fr-FR" sz="838">
                <a:latin typeface="Abadi" panose="020B0604020104020204" pitchFamily="34" charset="0"/>
              </a:rPr>
              <a:t>&gt; La situation des chantiers n’est pas explicite &lt;</a:t>
            </a:r>
          </a:p>
          <a:p>
            <a:endParaRPr lang="fr-FR" sz="838" dirty="0">
              <a:latin typeface="Abadi" panose="020B0604020104020204" pitchFamily="34" charset="0"/>
            </a:endParaRPr>
          </a:p>
        </p:txBody>
      </p:sp>
      <p:sp>
        <p:nvSpPr>
          <p:cNvPr id="462" name="ZoneTexte 461">
            <a:extLst>
              <a:ext uri="{FF2B5EF4-FFF2-40B4-BE49-F238E27FC236}">
                <a16:creationId xmlns:a16="http://schemas.microsoft.com/office/drawing/2014/main" id="{45E41FA0-F994-4907-FD0E-D2FAC71D268B}"/>
              </a:ext>
            </a:extLst>
          </p:cNvPr>
          <p:cNvSpPr txBox="1"/>
          <p:nvPr/>
        </p:nvSpPr>
        <p:spPr>
          <a:xfrm>
            <a:off x="3868029" y="6735932"/>
            <a:ext cx="1939670" cy="108959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838" dirty="0">
                <a:latin typeface="Abadi" panose="020B0604020104020204" pitchFamily="34" charset="0"/>
              </a:rPr>
              <a:t>La façon dont le technicien réalise le devis varie d’un dossier à l’autre</a:t>
            </a:r>
            <a:r>
              <a:rPr lang="fr-FR" sz="838">
                <a:latin typeface="Abadi" panose="020B0604020104020204" pitchFamily="34" charset="0"/>
              </a:rPr>
              <a:t>. Le responsable d’équipe et le manageur n’ont pas non-plus de critères d’analyses parfaitement explicites.</a:t>
            </a:r>
          </a:p>
          <a:p>
            <a:endParaRPr lang="fr-FR" sz="838">
              <a:latin typeface="Abadi" panose="020B0604020104020204" pitchFamily="34" charset="0"/>
            </a:endParaRPr>
          </a:p>
          <a:p>
            <a:r>
              <a:rPr lang="fr-FR" sz="838">
                <a:latin typeface="Abadi" panose="020B0604020104020204" pitchFamily="34" charset="0"/>
              </a:rPr>
              <a:t>&gt; Absence de standard de travail &lt;</a:t>
            </a:r>
          </a:p>
          <a:p>
            <a:endParaRPr lang="fr-FR" sz="838" dirty="0">
              <a:latin typeface="Abadi" panose="020B0604020104020204" pitchFamily="34" charset="0"/>
            </a:endParaRPr>
          </a:p>
        </p:txBody>
      </p:sp>
      <p:pic>
        <p:nvPicPr>
          <p:cNvPr id="463" name="Graphique 462" descr="Coche">
            <a:extLst>
              <a:ext uri="{FF2B5EF4-FFF2-40B4-BE49-F238E27FC236}">
                <a16:creationId xmlns:a16="http://schemas.microsoft.com/office/drawing/2014/main" id="{8C77BADF-29A9-CF8B-B17F-1A3DA62ED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9632" y="5762130"/>
            <a:ext cx="509748" cy="509748"/>
          </a:xfrm>
          <a:prstGeom prst="rect">
            <a:avLst/>
          </a:prstGeom>
        </p:spPr>
      </p:pic>
      <p:pic>
        <p:nvPicPr>
          <p:cNvPr id="464" name="Graphique 463" descr="Coche">
            <a:extLst>
              <a:ext uri="{FF2B5EF4-FFF2-40B4-BE49-F238E27FC236}">
                <a16:creationId xmlns:a16="http://schemas.microsoft.com/office/drawing/2014/main" id="{0C700D5A-61C7-55C5-319C-0C54E5D36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1380" y="7029707"/>
            <a:ext cx="509748" cy="509748"/>
          </a:xfrm>
          <a:prstGeom prst="rect">
            <a:avLst/>
          </a:prstGeom>
        </p:spPr>
      </p:pic>
      <p:pic>
        <p:nvPicPr>
          <p:cNvPr id="465" name="Graphique 464" descr="Coche">
            <a:extLst>
              <a:ext uri="{FF2B5EF4-FFF2-40B4-BE49-F238E27FC236}">
                <a16:creationId xmlns:a16="http://schemas.microsoft.com/office/drawing/2014/main" id="{C18E001F-6870-6A30-994E-988315710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43687" y="8400963"/>
            <a:ext cx="509748" cy="509748"/>
          </a:xfrm>
          <a:prstGeom prst="rect">
            <a:avLst/>
          </a:prstGeom>
        </p:spPr>
      </p:pic>
      <p:sp>
        <p:nvSpPr>
          <p:cNvPr id="466" name="ZoneTexte 465">
            <a:extLst>
              <a:ext uri="{FF2B5EF4-FFF2-40B4-BE49-F238E27FC236}">
                <a16:creationId xmlns:a16="http://schemas.microsoft.com/office/drawing/2014/main" id="{9CCC471A-F40E-25FD-440B-685432DF605E}"/>
              </a:ext>
            </a:extLst>
          </p:cNvPr>
          <p:cNvSpPr txBox="1"/>
          <p:nvPr/>
        </p:nvSpPr>
        <p:spPr>
          <a:xfrm>
            <a:off x="6604724" y="903138"/>
            <a:ext cx="2112086" cy="1089919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Création d’un standard de rapport de métré, précisant la nature des informations, la façon dont elles doivent être transcrites et pourquoi elles sont </a:t>
            </a:r>
            <a:r>
              <a:rPr lang="fr-FR" sz="958">
                <a:latin typeface="Abadi" panose="020B0604020104020204" pitchFamily="34" charset="0"/>
              </a:rPr>
              <a:t>importantes.</a:t>
            </a:r>
          </a:p>
          <a:p>
            <a:endParaRPr lang="fr-FR" sz="958">
              <a:latin typeface="Abadi" panose="020B0604020104020204" pitchFamily="34" charset="0"/>
            </a:endParaRPr>
          </a:p>
          <a:p>
            <a:r>
              <a:rPr lang="fr-FR" sz="958">
                <a:latin typeface="Abadi" panose="020B0604020104020204" pitchFamily="34" charset="0"/>
              </a:rPr>
              <a:t>Formation du métreur.</a:t>
            </a:r>
            <a:endParaRPr lang="fr-FR" sz="958" dirty="0">
              <a:latin typeface="Abadi" panose="020B0604020104020204" pitchFamily="34" charset="0"/>
            </a:endParaRPr>
          </a:p>
        </p:txBody>
      </p:sp>
      <p:sp>
        <p:nvSpPr>
          <p:cNvPr id="467" name="ZoneTexte 466">
            <a:extLst>
              <a:ext uri="{FF2B5EF4-FFF2-40B4-BE49-F238E27FC236}">
                <a16:creationId xmlns:a16="http://schemas.microsoft.com/office/drawing/2014/main" id="{280F300C-83B8-C83F-F4F2-24947DF5DD6A}"/>
              </a:ext>
            </a:extLst>
          </p:cNvPr>
          <p:cNvSpPr txBox="1"/>
          <p:nvPr/>
        </p:nvSpPr>
        <p:spPr>
          <a:xfrm>
            <a:off x="6627422" y="3623545"/>
            <a:ext cx="2112086" cy="1384743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Création d’un standard de photographies des lieux recevant un nouveau branchement :</a:t>
            </a:r>
          </a:p>
          <a:p>
            <a:r>
              <a:rPr lang="fr-FR" sz="958">
                <a:latin typeface="Abadi" panose="020B0604020104020204" pitchFamily="34" charset="0"/>
              </a:rPr>
              <a:t>- </a:t>
            </a:r>
            <a:r>
              <a:rPr lang="fr-FR" sz="958" dirty="0">
                <a:latin typeface="Abadi" panose="020B0604020104020204" pitchFamily="34" charset="0"/>
              </a:rPr>
              <a:t>4 photos permettant de qualifier les abords immédiats du futur branchement (nord, sud, est, ouest).</a:t>
            </a:r>
          </a:p>
          <a:p>
            <a:r>
              <a:rPr lang="fr-FR" sz="958" dirty="0">
                <a:latin typeface="Abadi" panose="020B0604020104020204" pitchFamily="34" charset="0"/>
              </a:rPr>
              <a:t>- 2 photos permettant de visualiser la chaussée sur au moins 10 mètres de part et d’autre du branchement.</a:t>
            </a:r>
          </a:p>
        </p:txBody>
      </p:sp>
      <p:sp>
        <p:nvSpPr>
          <p:cNvPr id="468" name="ZoneTexte 467">
            <a:extLst>
              <a:ext uri="{FF2B5EF4-FFF2-40B4-BE49-F238E27FC236}">
                <a16:creationId xmlns:a16="http://schemas.microsoft.com/office/drawing/2014/main" id="{0A9B93ED-254D-1CA3-D1F6-6335576BB873}"/>
              </a:ext>
            </a:extLst>
          </p:cNvPr>
          <p:cNvSpPr txBox="1"/>
          <p:nvPr/>
        </p:nvSpPr>
        <p:spPr>
          <a:xfrm>
            <a:off x="6604724" y="2122677"/>
            <a:ext cx="2112086" cy="205446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Création d’un standard de devis</a:t>
            </a:r>
          </a:p>
        </p:txBody>
      </p:sp>
      <p:pic>
        <p:nvPicPr>
          <p:cNvPr id="471" name="Graphique 470" descr="Employé(e) de bureau">
            <a:extLst>
              <a:ext uri="{FF2B5EF4-FFF2-40B4-BE49-F238E27FC236}">
                <a16:creationId xmlns:a16="http://schemas.microsoft.com/office/drawing/2014/main" id="{A3C07AB5-0E79-3546-ECB8-CFD5395FDD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1369" y="3889671"/>
            <a:ext cx="287359" cy="287359"/>
          </a:xfrm>
          <a:prstGeom prst="rect">
            <a:avLst/>
          </a:prstGeom>
        </p:spPr>
      </p:pic>
      <p:pic>
        <p:nvPicPr>
          <p:cNvPr id="472" name="Graphique 471" descr="Programmeur">
            <a:extLst>
              <a:ext uri="{FF2B5EF4-FFF2-40B4-BE49-F238E27FC236}">
                <a16:creationId xmlns:a16="http://schemas.microsoft.com/office/drawing/2014/main" id="{1A784BA5-9EFD-BB43-E12D-99249F8D36B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55725" y="1447651"/>
            <a:ext cx="249132" cy="249132"/>
          </a:xfrm>
          <a:prstGeom prst="rect">
            <a:avLst/>
          </a:prstGeom>
        </p:spPr>
      </p:pic>
      <p:pic>
        <p:nvPicPr>
          <p:cNvPr id="473" name="Graphique 472" descr="Ouvrier du bâtiment">
            <a:extLst>
              <a:ext uri="{FF2B5EF4-FFF2-40B4-BE49-F238E27FC236}">
                <a16:creationId xmlns:a16="http://schemas.microsoft.com/office/drawing/2014/main" id="{E8740A1B-9B46-0DA7-0079-174E24B29CF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41369" y="4149003"/>
            <a:ext cx="287359" cy="287359"/>
          </a:xfrm>
          <a:prstGeom prst="rect">
            <a:avLst/>
          </a:prstGeom>
        </p:spPr>
      </p:pic>
      <p:pic>
        <p:nvPicPr>
          <p:cNvPr id="474" name="Graphique 473" descr="Programmeur">
            <a:extLst>
              <a:ext uri="{FF2B5EF4-FFF2-40B4-BE49-F238E27FC236}">
                <a16:creationId xmlns:a16="http://schemas.microsoft.com/office/drawing/2014/main" id="{66187614-A6BF-8651-3F60-321AD864AA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60482" y="3679777"/>
            <a:ext cx="249132" cy="249132"/>
          </a:xfrm>
          <a:prstGeom prst="rect">
            <a:avLst/>
          </a:prstGeom>
        </p:spPr>
      </p:pic>
      <p:pic>
        <p:nvPicPr>
          <p:cNvPr id="475" name="Graphique 474" descr="Employé(e) de bureau">
            <a:extLst>
              <a:ext uri="{FF2B5EF4-FFF2-40B4-BE49-F238E27FC236}">
                <a16:creationId xmlns:a16="http://schemas.microsoft.com/office/drawing/2014/main" id="{54B36C92-803E-DC60-3D0C-CEFC6ED87E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6628" y="2550335"/>
            <a:ext cx="287359" cy="287359"/>
          </a:xfrm>
          <a:prstGeom prst="rect">
            <a:avLst/>
          </a:prstGeom>
        </p:spPr>
      </p:pic>
      <p:pic>
        <p:nvPicPr>
          <p:cNvPr id="476" name="Graphique 475" descr="Ouvrier du bâtiment">
            <a:extLst>
              <a:ext uri="{FF2B5EF4-FFF2-40B4-BE49-F238E27FC236}">
                <a16:creationId xmlns:a16="http://schemas.microsoft.com/office/drawing/2014/main" id="{C5EB7271-5D22-65F6-0EBE-63A801E23E6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46628" y="2809669"/>
            <a:ext cx="287359" cy="287359"/>
          </a:xfrm>
          <a:prstGeom prst="rect">
            <a:avLst/>
          </a:prstGeom>
        </p:spPr>
      </p:pic>
      <p:pic>
        <p:nvPicPr>
          <p:cNvPr id="477" name="Graphique 476" descr="Programmeur">
            <a:extLst>
              <a:ext uri="{FF2B5EF4-FFF2-40B4-BE49-F238E27FC236}">
                <a16:creationId xmlns:a16="http://schemas.microsoft.com/office/drawing/2014/main" id="{DBC1DDC4-8651-3875-5C94-62EE89A9FDE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865742" y="2340442"/>
            <a:ext cx="249132" cy="24913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5C1C2A7C-4DDD-8919-9D68-9DA3966C4D8F}"/>
              </a:ext>
            </a:extLst>
          </p:cNvPr>
          <p:cNvSpPr txBox="1"/>
          <p:nvPr/>
        </p:nvSpPr>
        <p:spPr>
          <a:xfrm>
            <a:off x="8777181" y="1071003"/>
            <a:ext cx="1850429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>
                <a:latin typeface="Abadi" panose="020B0604020104020204" pitchFamily="34" charset="0"/>
              </a:rPr>
              <a:t>Réduction du nombre d’appels au métreur pour une levée de doute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21A7209-12C9-77F0-A3E4-23758FA9EF4E}"/>
              </a:ext>
            </a:extLst>
          </p:cNvPr>
          <p:cNvSpPr txBox="1"/>
          <p:nvPr/>
        </p:nvSpPr>
        <p:spPr>
          <a:xfrm>
            <a:off x="8777181" y="3646497"/>
            <a:ext cx="1874840" cy="500270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Elimination des retours </a:t>
            </a:r>
            <a:r>
              <a:rPr lang="fr-FR" sz="958">
                <a:latin typeface="Abadi" panose="020B0604020104020204" pitchFamily="34" charset="0"/>
              </a:rPr>
              <a:t>arrière en raison de </a:t>
            </a:r>
            <a:r>
              <a:rPr lang="fr-FR" sz="958" dirty="0">
                <a:latin typeface="Abadi" panose="020B0604020104020204" pitchFamily="34" charset="0"/>
              </a:rPr>
              <a:t>:</a:t>
            </a:r>
          </a:p>
          <a:p>
            <a:r>
              <a:rPr lang="fr-FR" sz="958" dirty="0">
                <a:latin typeface="Abadi" panose="020B0604020104020204" pitchFamily="34" charset="0"/>
              </a:rPr>
              <a:t>- La sécurisation </a:t>
            </a:r>
            <a:r>
              <a:rPr lang="fr-FR" sz="958">
                <a:latin typeface="Abadi" panose="020B0604020104020204" pitchFamily="34" charset="0"/>
              </a:rPr>
              <a:t>des chantiers</a:t>
            </a:r>
            <a:endParaRPr lang="fr-FR" sz="958" dirty="0">
              <a:latin typeface="Abadi" panose="020B060402010402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FEC3245-DD77-4F02-1DF0-2E6CA356AE56}"/>
              </a:ext>
            </a:extLst>
          </p:cNvPr>
          <p:cNvSpPr txBox="1"/>
          <p:nvPr/>
        </p:nvSpPr>
        <p:spPr>
          <a:xfrm>
            <a:off x="8780146" y="2122677"/>
            <a:ext cx="1829380" cy="1384743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dirty="0">
                <a:latin typeface="Abadi" panose="020B0604020104020204" pitchFamily="34" charset="0"/>
              </a:rPr>
              <a:t>Elimination des retours </a:t>
            </a:r>
            <a:r>
              <a:rPr lang="fr-FR" sz="958">
                <a:latin typeface="Abadi" panose="020B0604020104020204" pitchFamily="34" charset="0"/>
              </a:rPr>
              <a:t>arrière en raison de </a:t>
            </a:r>
            <a:r>
              <a:rPr lang="fr-FR" sz="958" dirty="0">
                <a:latin typeface="Abadi" panose="020B0604020104020204" pitchFamily="34" charset="0"/>
              </a:rPr>
              <a:t>:</a:t>
            </a:r>
          </a:p>
          <a:p>
            <a:r>
              <a:rPr lang="fr-FR" sz="958">
                <a:latin typeface="Abadi" panose="020B0604020104020204" pitchFamily="34" charset="0"/>
              </a:rPr>
              <a:t>- </a:t>
            </a:r>
            <a:r>
              <a:rPr lang="fr-FR" sz="958" dirty="0">
                <a:latin typeface="Abadi" panose="020B0604020104020204" pitchFamily="34" charset="0"/>
              </a:rPr>
              <a:t>De l’insuffisance des matériaux de remblais</a:t>
            </a:r>
          </a:p>
          <a:p>
            <a:r>
              <a:rPr lang="fr-FR" sz="958" dirty="0">
                <a:latin typeface="Abadi" panose="020B0604020104020204" pitchFamily="34" charset="0"/>
              </a:rPr>
              <a:t>- De l’insuffisance des matériaux d’enrobé de type goudron et béton désactivé</a:t>
            </a:r>
          </a:p>
          <a:p>
            <a:r>
              <a:rPr lang="fr-FR" sz="958" dirty="0">
                <a:latin typeface="Abadi" panose="020B0604020104020204" pitchFamily="34" charset="0"/>
              </a:rPr>
              <a:t>- Des prestations </a:t>
            </a:r>
            <a:r>
              <a:rPr lang="fr-FR" sz="958">
                <a:latin typeface="Abadi" panose="020B0604020104020204" pitchFamily="34" charset="0"/>
              </a:rPr>
              <a:t>non facturées</a:t>
            </a:r>
          </a:p>
          <a:p>
            <a:r>
              <a:rPr lang="fr-FR" sz="958">
                <a:latin typeface="Abadi" panose="020B0604020104020204" pitchFamily="34" charset="0"/>
              </a:rPr>
              <a:t>- Des </a:t>
            </a:r>
            <a:r>
              <a:rPr lang="fr-FR" sz="958" dirty="0">
                <a:latin typeface="Abadi" panose="020B0604020104020204" pitchFamily="34" charset="0"/>
              </a:rPr>
              <a:t>erreurs de prix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C054F24-A8AE-026E-2288-AF26A68CC6C0}"/>
              </a:ext>
            </a:extLst>
          </p:cNvPr>
          <p:cNvSpPr txBox="1"/>
          <p:nvPr/>
        </p:nvSpPr>
        <p:spPr>
          <a:xfrm>
            <a:off x="11450232" y="1361931"/>
            <a:ext cx="580681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pPr algn="ctr"/>
            <a:r>
              <a:rPr lang="fr-FR" sz="958" dirty="0">
                <a:latin typeface="Abadi" panose="020B0604020104020204" pitchFamily="34" charset="0"/>
              </a:rPr>
              <a:t>Semaine </a:t>
            </a:r>
          </a:p>
          <a:p>
            <a:pPr algn="ctr"/>
            <a:r>
              <a:rPr lang="fr-FR" sz="958">
                <a:latin typeface="Abadi" panose="020B0604020104020204" pitchFamily="34" charset="0"/>
              </a:rPr>
              <a:t>16</a:t>
            </a:r>
            <a:endParaRPr lang="fr-FR" sz="958" dirty="0">
              <a:latin typeface="Abadi" panose="020B0604020104020204" pitchFamily="34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A49CE79F-D0E5-2EED-4EEF-D50770C63E10}"/>
              </a:ext>
            </a:extLst>
          </p:cNvPr>
          <p:cNvSpPr txBox="1"/>
          <p:nvPr/>
        </p:nvSpPr>
        <p:spPr>
          <a:xfrm>
            <a:off x="11450232" y="4137816"/>
            <a:ext cx="580681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pPr algn="ctr"/>
            <a:r>
              <a:rPr lang="fr-FR" sz="958" dirty="0">
                <a:latin typeface="Abadi" panose="020B0604020104020204" pitchFamily="34" charset="0"/>
              </a:rPr>
              <a:t>Semaine </a:t>
            </a:r>
          </a:p>
          <a:p>
            <a:pPr algn="ctr"/>
            <a:r>
              <a:rPr lang="fr-FR" sz="958">
                <a:latin typeface="Abadi" panose="020B0604020104020204" pitchFamily="34" charset="0"/>
              </a:rPr>
              <a:t>16</a:t>
            </a:r>
            <a:endParaRPr lang="fr-FR" sz="958" dirty="0">
              <a:latin typeface="Abadi" panose="020B0604020104020204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53AFA07C-1162-A5A1-AABC-C6A4AAD10D31}"/>
              </a:ext>
            </a:extLst>
          </p:cNvPr>
          <p:cNvSpPr txBox="1"/>
          <p:nvPr/>
        </p:nvSpPr>
        <p:spPr>
          <a:xfrm>
            <a:off x="11450232" y="2393715"/>
            <a:ext cx="580681" cy="352858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pPr algn="ctr"/>
            <a:r>
              <a:rPr lang="fr-FR" sz="958" dirty="0">
                <a:latin typeface="Abadi" panose="020B0604020104020204" pitchFamily="34" charset="0"/>
              </a:rPr>
              <a:t>Semaine </a:t>
            </a:r>
          </a:p>
          <a:p>
            <a:pPr algn="ctr"/>
            <a:r>
              <a:rPr lang="fr-FR" sz="958">
                <a:latin typeface="Abadi" panose="020B0604020104020204" pitchFamily="34" charset="0"/>
              </a:rPr>
              <a:t>16</a:t>
            </a:r>
            <a:endParaRPr lang="fr-FR" sz="958" dirty="0">
              <a:latin typeface="Abadi" panose="020B0604020104020204" pitchFamily="34" charset="0"/>
            </a:endParaRPr>
          </a:p>
        </p:txBody>
      </p:sp>
      <p:pic>
        <p:nvPicPr>
          <p:cNvPr id="63" name="Graphique 62" descr="Coche">
            <a:extLst>
              <a:ext uri="{FF2B5EF4-FFF2-40B4-BE49-F238E27FC236}">
                <a16:creationId xmlns:a16="http://schemas.microsoft.com/office/drawing/2014/main" id="{B0CDF469-452A-BD15-1A99-BDF66DCEF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191810" y="2488071"/>
            <a:ext cx="509748" cy="509748"/>
          </a:xfrm>
          <a:prstGeom prst="rect">
            <a:avLst/>
          </a:prstGeom>
        </p:spPr>
      </p:pic>
      <p:pic>
        <p:nvPicPr>
          <p:cNvPr id="64" name="Graphique 63" descr="Coche">
            <a:extLst>
              <a:ext uri="{FF2B5EF4-FFF2-40B4-BE49-F238E27FC236}">
                <a16:creationId xmlns:a16="http://schemas.microsoft.com/office/drawing/2014/main" id="{84327355-005F-B93F-CBD1-72DDB3CB3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204599" y="1241402"/>
            <a:ext cx="509748" cy="509748"/>
          </a:xfrm>
          <a:prstGeom prst="rect">
            <a:avLst/>
          </a:prstGeom>
        </p:spPr>
      </p:pic>
      <p:pic>
        <p:nvPicPr>
          <p:cNvPr id="65" name="Graphique 64" descr="Coche">
            <a:extLst>
              <a:ext uri="{FF2B5EF4-FFF2-40B4-BE49-F238E27FC236}">
                <a16:creationId xmlns:a16="http://schemas.microsoft.com/office/drawing/2014/main" id="{A9D51D1C-DE51-88A8-D254-00B320C85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191810" y="3981804"/>
            <a:ext cx="509748" cy="509748"/>
          </a:xfrm>
          <a:prstGeom prst="rect">
            <a:avLst/>
          </a:prstGeom>
        </p:spPr>
      </p:pic>
      <p:sp>
        <p:nvSpPr>
          <p:cNvPr id="82" name="ZoneTexte 81">
            <a:extLst>
              <a:ext uri="{FF2B5EF4-FFF2-40B4-BE49-F238E27FC236}">
                <a16:creationId xmlns:a16="http://schemas.microsoft.com/office/drawing/2014/main" id="{73DF9EAA-B872-C786-D760-B49636A46991}"/>
              </a:ext>
            </a:extLst>
          </p:cNvPr>
          <p:cNvSpPr txBox="1"/>
          <p:nvPr/>
        </p:nvSpPr>
        <p:spPr>
          <a:xfrm>
            <a:off x="6371128" y="7319078"/>
            <a:ext cx="6397753" cy="1826979"/>
          </a:xfrm>
          <a:prstGeom prst="rect">
            <a:avLst/>
          </a:prstGeom>
          <a:noFill/>
        </p:spPr>
        <p:txBody>
          <a:bodyPr wrap="square" lIns="28736" tIns="28736" rIns="28736" bIns="28736" rtlCol="0">
            <a:spAutoFit/>
          </a:bodyPr>
          <a:lstStyle/>
          <a:p>
            <a:r>
              <a:rPr lang="fr-FR" sz="958" u="sng" dirty="0">
                <a:latin typeface="Abadi" panose="020B0604020104020204" pitchFamily="34" charset="0"/>
              </a:rPr>
              <a:t>Ce que nous conservons :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La standardisation du rapport de métré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La standardisation de réalisation du devis</a:t>
            </a:r>
          </a:p>
          <a:p>
            <a:endParaRPr lang="fr-FR" sz="958" u="sng" dirty="0">
              <a:latin typeface="Abadi" panose="020B0604020104020204" pitchFamily="34" charset="0"/>
            </a:endParaRPr>
          </a:p>
          <a:p>
            <a:r>
              <a:rPr lang="fr-FR" sz="958" u="sng" dirty="0">
                <a:latin typeface="Abadi" panose="020B0604020104020204" pitchFamily="34" charset="0"/>
              </a:rPr>
              <a:t>Ce que nous avons gagné en résolvant ce problème :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X2,5 de devis envoyés au client en moins de 8 jours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X5 de bons du 1</a:t>
            </a:r>
            <a:r>
              <a:rPr lang="fr-FR" sz="958" baseline="30000" dirty="0">
                <a:latin typeface="Abadi" panose="020B0604020104020204" pitchFamily="34" charset="0"/>
              </a:rPr>
              <a:t>er</a:t>
            </a:r>
            <a:r>
              <a:rPr lang="fr-FR" sz="958" dirty="0">
                <a:latin typeface="Abadi" panose="020B0604020104020204" pitchFamily="34" charset="0"/>
              </a:rPr>
              <a:t> coup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50 heures de travail de retouches par an pour le métreur. Il a ajouté une heure de sport par semaine dans son agenda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117 heures de travail de retouches par an pour le technicien. Le technicien rentre 40 minutes plus tôt tous les soirs.</a:t>
            </a:r>
          </a:p>
          <a:p>
            <a:pPr marL="136856" indent="-136856">
              <a:buFont typeface="Arial" panose="020B0604020202020204" pitchFamily="34" charset="0"/>
              <a:buChar char="•"/>
            </a:pPr>
            <a:r>
              <a:rPr lang="fr-FR" sz="958" dirty="0">
                <a:latin typeface="Abadi" panose="020B0604020104020204" pitchFamily="34" charset="0"/>
              </a:rPr>
              <a:t>17 heures de travail de retouches par an pour le manageur. Il en a profité pour se fixer un PDCA de plus par trimestre!</a:t>
            </a:r>
          </a:p>
          <a:p>
            <a:endParaRPr lang="fr-FR" sz="958" u="sng" dirty="0">
              <a:latin typeface="Abadi" panose="020B0604020104020204" pitchFamily="34" charset="0"/>
            </a:endParaRPr>
          </a:p>
          <a:p>
            <a:endParaRPr lang="fr-FR" sz="958" dirty="0">
              <a:latin typeface="Abadi" panose="020B0604020104020204" pitchFamily="34" charset="0"/>
            </a:endParaRPr>
          </a:p>
        </p:txBody>
      </p:sp>
      <p:grpSp>
        <p:nvGrpSpPr>
          <p:cNvPr id="119" name="Groupe 118">
            <a:extLst>
              <a:ext uri="{FF2B5EF4-FFF2-40B4-BE49-F238E27FC236}">
                <a16:creationId xmlns:a16="http://schemas.microsoft.com/office/drawing/2014/main" id="{C7A34615-A665-03F4-802F-2AF3954BD942}"/>
              </a:ext>
            </a:extLst>
          </p:cNvPr>
          <p:cNvGrpSpPr/>
          <p:nvPr/>
        </p:nvGrpSpPr>
        <p:grpSpPr>
          <a:xfrm>
            <a:off x="6676140" y="5545164"/>
            <a:ext cx="1553614" cy="1367954"/>
            <a:chOff x="5575868" y="4401690"/>
            <a:chExt cx="1297568" cy="1142506"/>
          </a:xfrm>
        </p:grpSpPr>
        <p:grpSp>
          <p:nvGrpSpPr>
            <p:cNvPr id="344" name="Groupe 343">
              <a:extLst>
                <a:ext uri="{FF2B5EF4-FFF2-40B4-BE49-F238E27FC236}">
                  <a16:creationId xmlns:a16="http://schemas.microsoft.com/office/drawing/2014/main" id="{2CD4078A-D0A1-38FE-2367-E5B5CA0D586B}"/>
                </a:ext>
              </a:extLst>
            </p:cNvPr>
            <p:cNvGrpSpPr/>
            <p:nvPr/>
          </p:nvGrpSpPr>
          <p:grpSpPr>
            <a:xfrm>
              <a:off x="5625436" y="4672028"/>
              <a:ext cx="1248000" cy="650240"/>
              <a:chOff x="7778701" y="5471887"/>
              <a:chExt cx="1872000" cy="975361"/>
            </a:xfrm>
          </p:grpSpPr>
          <p:cxnSp>
            <p:nvCxnSpPr>
              <p:cNvPr id="169" name="Connecteur droit 168">
                <a:extLst>
                  <a:ext uri="{FF2B5EF4-FFF2-40B4-BE49-F238E27FC236}">
                    <a16:creationId xmlns:a16="http://schemas.microsoft.com/office/drawing/2014/main" id="{89A86711-A374-E812-BF77-0B00EB37B7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778702" y="5471887"/>
                <a:ext cx="0" cy="9720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Connecteur droit 169">
                <a:extLst>
                  <a:ext uri="{FF2B5EF4-FFF2-40B4-BE49-F238E27FC236}">
                    <a16:creationId xmlns:a16="http://schemas.microsoft.com/office/drawing/2014/main" id="{5E6AD9F9-533D-F275-AF31-8CC648674F40}"/>
                  </a:ext>
                </a:extLst>
              </p:cNvPr>
              <p:cNvCxnSpPr/>
              <p:nvPr/>
            </p:nvCxnSpPr>
            <p:spPr>
              <a:xfrm>
                <a:off x="7778701" y="6447248"/>
                <a:ext cx="1872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5" name="Groupe 344">
              <a:extLst>
                <a:ext uri="{FF2B5EF4-FFF2-40B4-BE49-F238E27FC236}">
                  <a16:creationId xmlns:a16="http://schemas.microsoft.com/office/drawing/2014/main" id="{59A20A95-F69F-24DE-C10B-5F57C18056FD}"/>
                </a:ext>
              </a:extLst>
            </p:cNvPr>
            <p:cNvGrpSpPr/>
            <p:nvPr/>
          </p:nvGrpSpPr>
          <p:grpSpPr>
            <a:xfrm>
              <a:off x="5677849" y="4742851"/>
              <a:ext cx="144000" cy="571201"/>
              <a:chOff x="8000448" y="5320709"/>
              <a:chExt cx="216000" cy="1400139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F5B9C4E3-19E6-20B3-F3E7-15D2A11CB650}"/>
                  </a:ext>
                </a:extLst>
              </p:cNvPr>
              <p:cNvSpPr/>
              <p:nvPr/>
            </p:nvSpPr>
            <p:spPr>
              <a:xfrm>
                <a:off x="8000448" y="5320709"/>
                <a:ext cx="216000" cy="1400139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b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20</a:t>
                </a:r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057EEBC5-4948-026A-1AD3-FDDAF9C552DD}"/>
                  </a:ext>
                </a:extLst>
              </p:cNvPr>
              <p:cNvSpPr/>
              <p:nvPr/>
            </p:nvSpPr>
            <p:spPr>
              <a:xfrm>
                <a:off x="8000448" y="5328172"/>
                <a:ext cx="216000" cy="110599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75</a:t>
                </a:r>
              </a:p>
            </p:txBody>
          </p:sp>
        </p:grpSp>
        <p:grpSp>
          <p:nvGrpSpPr>
            <p:cNvPr id="347" name="Groupe 346">
              <a:extLst>
                <a:ext uri="{FF2B5EF4-FFF2-40B4-BE49-F238E27FC236}">
                  <a16:creationId xmlns:a16="http://schemas.microsoft.com/office/drawing/2014/main" id="{212C51EC-889F-2300-721B-12FEF54A86E1}"/>
                </a:ext>
              </a:extLst>
            </p:cNvPr>
            <p:cNvGrpSpPr/>
            <p:nvPr/>
          </p:nvGrpSpPr>
          <p:grpSpPr>
            <a:xfrm>
              <a:off x="5882426" y="4742851"/>
              <a:ext cx="144000" cy="571201"/>
              <a:chOff x="8000448" y="5320709"/>
              <a:chExt cx="216000" cy="1400139"/>
            </a:xfrm>
          </p:grpSpPr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9A29C3DC-8C78-8C78-CE10-B285484E9E8C}"/>
                  </a:ext>
                </a:extLst>
              </p:cNvPr>
              <p:cNvSpPr/>
              <p:nvPr/>
            </p:nvSpPr>
            <p:spPr>
              <a:xfrm>
                <a:off x="8000448" y="5320709"/>
                <a:ext cx="216000" cy="1400139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b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31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B81F2189-A603-973E-3B95-021C361DB365}"/>
                  </a:ext>
                </a:extLst>
              </p:cNvPr>
              <p:cNvSpPr/>
              <p:nvPr/>
            </p:nvSpPr>
            <p:spPr>
              <a:xfrm>
                <a:off x="8000448" y="5328172"/>
                <a:ext cx="216000" cy="94126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64</a:t>
                </a:r>
              </a:p>
            </p:txBody>
          </p:sp>
        </p:grpSp>
        <p:grpSp>
          <p:nvGrpSpPr>
            <p:cNvPr id="348" name="Groupe 347">
              <a:extLst>
                <a:ext uri="{FF2B5EF4-FFF2-40B4-BE49-F238E27FC236}">
                  <a16:creationId xmlns:a16="http://schemas.microsoft.com/office/drawing/2014/main" id="{EB56F837-2935-0F46-0C5C-B53D2BDBF591}"/>
                </a:ext>
              </a:extLst>
            </p:cNvPr>
            <p:cNvGrpSpPr/>
            <p:nvPr/>
          </p:nvGrpSpPr>
          <p:grpSpPr>
            <a:xfrm>
              <a:off x="6079735" y="4742851"/>
              <a:ext cx="144000" cy="571201"/>
              <a:chOff x="8000448" y="5320709"/>
              <a:chExt cx="216000" cy="1400139"/>
            </a:xfrm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586A4F18-4BE9-3A86-1B84-B6E40E1BDB5B}"/>
                  </a:ext>
                </a:extLst>
              </p:cNvPr>
              <p:cNvSpPr/>
              <p:nvPr/>
            </p:nvSpPr>
            <p:spPr>
              <a:xfrm>
                <a:off x="8000448" y="5320709"/>
                <a:ext cx="216000" cy="1400139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b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35</a:t>
                </a: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C27901BB-23F3-3044-CAE3-9B40623F2396}"/>
                  </a:ext>
                </a:extLst>
              </p:cNvPr>
              <p:cNvSpPr/>
              <p:nvPr/>
            </p:nvSpPr>
            <p:spPr>
              <a:xfrm>
                <a:off x="8000448" y="5328172"/>
                <a:ext cx="216000" cy="88243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60</a:t>
                </a:r>
              </a:p>
            </p:txBody>
          </p:sp>
        </p:grpSp>
        <p:grpSp>
          <p:nvGrpSpPr>
            <p:cNvPr id="349" name="Groupe 348">
              <a:extLst>
                <a:ext uri="{FF2B5EF4-FFF2-40B4-BE49-F238E27FC236}">
                  <a16:creationId xmlns:a16="http://schemas.microsoft.com/office/drawing/2014/main" id="{6DC09538-94C8-AC3C-5279-3FDA223277B5}"/>
                </a:ext>
              </a:extLst>
            </p:cNvPr>
            <p:cNvGrpSpPr/>
            <p:nvPr/>
          </p:nvGrpSpPr>
          <p:grpSpPr>
            <a:xfrm>
              <a:off x="6275083" y="4742851"/>
              <a:ext cx="144000" cy="571201"/>
              <a:chOff x="8000448" y="5320709"/>
              <a:chExt cx="216000" cy="1400139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158A5ABE-5386-1B00-09DC-92B63F5B8E72}"/>
                  </a:ext>
                </a:extLst>
              </p:cNvPr>
              <p:cNvSpPr/>
              <p:nvPr/>
            </p:nvSpPr>
            <p:spPr>
              <a:xfrm>
                <a:off x="8000448" y="5320709"/>
                <a:ext cx="216000" cy="1400139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b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50</a:t>
                </a: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B5879713-0368-06CF-EBC6-D2ADC4DD092A}"/>
                  </a:ext>
                </a:extLst>
              </p:cNvPr>
              <p:cNvSpPr/>
              <p:nvPr/>
            </p:nvSpPr>
            <p:spPr>
              <a:xfrm>
                <a:off x="8000448" y="5328172"/>
                <a:ext cx="216000" cy="70595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latin typeface="Abadi" panose="020B0604020104020204" pitchFamily="34" charset="0"/>
                  </a:rPr>
                  <a:t>45</a:t>
                </a:r>
              </a:p>
            </p:txBody>
          </p:sp>
        </p:grp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7C205B89-48F6-9591-88D0-5FDD7CC1C1C4}"/>
                </a:ext>
              </a:extLst>
            </p:cNvPr>
            <p:cNvSpPr/>
            <p:nvPr/>
          </p:nvSpPr>
          <p:spPr>
            <a:xfrm>
              <a:off x="6473067" y="5032727"/>
              <a:ext cx="144000" cy="28132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r>
                <a:rPr lang="fr-FR" sz="958" dirty="0">
                  <a:latin typeface="Abadi" panose="020B0604020104020204" pitchFamily="34" charset="0"/>
                </a:rPr>
                <a:t>50</a:t>
              </a:r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D3B91691-ED29-E76B-B6D9-A82137477ED7}"/>
                </a:ext>
              </a:extLst>
            </p:cNvPr>
            <p:cNvSpPr/>
            <p:nvPr/>
          </p:nvSpPr>
          <p:spPr>
            <a:xfrm>
              <a:off x="6673009" y="5032727"/>
              <a:ext cx="143870" cy="28132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r>
                <a:rPr lang="fr-FR" sz="958" dirty="0">
                  <a:latin typeface="Abadi" panose="020B0604020104020204" pitchFamily="34" charset="0"/>
                </a:rPr>
                <a:t>50</a:t>
              </a:r>
            </a:p>
          </p:txBody>
        </p:sp>
        <p:cxnSp>
          <p:nvCxnSpPr>
            <p:cNvPr id="160" name="Connecteur droit 159">
              <a:extLst>
                <a:ext uri="{FF2B5EF4-FFF2-40B4-BE49-F238E27FC236}">
                  <a16:creationId xmlns:a16="http://schemas.microsoft.com/office/drawing/2014/main" id="{1399AA72-9F79-584F-1BDB-0D1B5CB74B10}"/>
                </a:ext>
              </a:extLst>
            </p:cNvPr>
            <p:cNvCxnSpPr>
              <a:cxnSpLocks/>
            </p:cNvCxnSpPr>
            <p:nvPr/>
          </p:nvCxnSpPr>
          <p:spPr>
            <a:xfrm>
              <a:off x="5625436" y="4740734"/>
              <a:ext cx="1224000" cy="0"/>
            </a:xfrm>
            <a:prstGeom prst="line">
              <a:avLst/>
            </a:prstGeom>
            <a:ln w="9525">
              <a:solidFill>
                <a:srgbClr val="66FF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0" name="Groupe 339">
              <a:extLst>
                <a:ext uri="{FF2B5EF4-FFF2-40B4-BE49-F238E27FC236}">
                  <a16:creationId xmlns:a16="http://schemas.microsoft.com/office/drawing/2014/main" id="{FED4CC04-57DA-28A2-244C-A2C274876A5B}"/>
                </a:ext>
              </a:extLst>
            </p:cNvPr>
            <p:cNvGrpSpPr/>
            <p:nvPr/>
          </p:nvGrpSpPr>
          <p:grpSpPr>
            <a:xfrm>
              <a:off x="5690484" y="4401690"/>
              <a:ext cx="120000" cy="345960"/>
              <a:chOff x="8242669" y="5077039"/>
              <a:chExt cx="180000" cy="518940"/>
            </a:xfrm>
          </p:grpSpPr>
          <p:sp>
            <p:nvSpPr>
              <p:cNvPr id="341" name="Ellipse 340">
                <a:extLst>
                  <a:ext uri="{FF2B5EF4-FFF2-40B4-BE49-F238E27FC236}">
                    <a16:creationId xmlns:a16="http://schemas.microsoft.com/office/drawing/2014/main" id="{753774AF-B728-21E8-AB1A-BABBAF1CFC91}"/>
                  </a:ext>
                </a:extLst>
              </p:cNvPr>
              <p:cNvSpPr/>
              <p:nvPr/>
            </p:nvSpPr>
            <p:spPr>
              <a:xfrm>
                <a:off x="8242669" y="5077039"/>
                <a:ext cx="180000" cy="180000"/>
              </a:xfrm>
              <a:prstGeom prst="ellipse">
                <a:avLst/>
              </a:prstGeom>
              <a:solidFill>
                <a:srgbClr val="66FF3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 dirty="0">
                    <a:solidFill>
                      <a:schemeClr val="tx1"/>
                    </a:solidFill>
                    <a:latin typeface="Abadi" panose="020B0604020104020204" pitchFamily="34" charset="0"/>
                  </a:rPr>
                  <a:t>a</a:t>
                </a:r>
              </a:p>
            </p:txBody>
          </p:sp>
          <p:sp>
            <p:nvSpPr>
              <p:cNvPr id="342" name="Ellipse 341">
                <a:extLst>
                  <a:ext uri="{FF2B5EF4-FFF2-40B4-BE49-F238E27FC236}">
                    <a16:creationId xmlns:a16="http://schemas.microsoft.com/office/drawing/2014/main" id="{4CF22EAA-FC9E-BA1C-E538-4B35D1A5EF71}"/>
                  </a:ext>
                </a:extLst>
              </p:cNvPr>
              <p:cNvSpPr/>
              <p:nvPr/>
            </p:nvSpPr>
            <p:spPr>
              <a:xfrm>
                <a:off x="8242669" y="5249127"/>
                <a:ext cx="180000" cy="180000"/>
              </a:xfrm>
              <a:prstGeom prst="ellipse">
                <a:avLst/>
              </a:prstGeom>
              <a:solidFill>
                <a:srgbClr val="66FF3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solidFill>
                      <a:schemeClr val="tx1"/>
                    </a:solidFill>
                    <a:latin typeface="Abadi" panose="020B0604020104020204" pitchFamily="34" charset="0"/>
                  </a:rPr>
                  <a:t>b</a:t>
                </a:r>
              </a:p>
            </p:txBody>
          </p:sp>
          <p:sp>
            <p:nvSpPr>
              <p:cNvPr id="343" name="Ellipse 342">
                <a:extLst>
                  <a:ext uri="{FF2B5EF4-FFF2-40B4-BE49-F238E27FC236}">
                    <a16:creationId xmlns:a16="http://schemas.microsoft.com/office/drawing/2014/main" id="{027235A2-1DEF-EB18-9125-C96411B284EA}"/>
                  </a:ext>
                </a:extLst>
              </p:cNvPr>
              <p:cNvSpPr/>
              <p:nvPr/>
            </p:nvSpPr>
            <p:spPr>
              <a:xfrm>
                <a:off x="8242669" y="5415979"/>
                <a:ext cx="180000" cy="180000"/>
              </a:xfrm>
              <a:prstGeom prst="ellipse">
                <a:avLst/>
              </a:prstGeom>
              <a:solidFill>
                <a:srgbClr val="66FF3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fr-FR" sz="958">
                    <a:solidFill>
                      <a:schemeClr val="tx1"/>
                    </a:solidFill>
                    <a:latin typeface="Abadi" panose="020B0604020104020204" pitchFamily="34" charset="0"/>
                  </a:rPr>
                  <a:t>c</a:t>
                </a:r>
              </a:p>
            </p:txBody>
          </p:sp>
        </p:grp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57D22C0C-7134-BA4D-5E25-0B7C59CBBE65}"/>
                </a:ext>
              </a:extLst>
            </p:cNvPr>
            <p:cNvSpPr/>
            <p:nvPr/>
          </p:nvSpPr>
          <p:spPr>
            <a:xfrm>
              <a:off x="6472320" y="4745264"/>
              <a:ext cx="144000" cy="288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799">
                  <a:latin typeface="Abadi" panose="020B0604020104020204" pitchFamily="34" charset="0"/>
                </a:rPr>
                <a:t>45</a:t>
              </a:r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7A146EA5-D3CB-4D62-EF64-8E1351B42FC6}"/>
                </a:ext>
              </a:extLst>
            </p:cNvPr>
            <p:cNvSpPr/>
            <p:nvPr/>
          </p:nvSpPr>
          <p:spPr>
            <a:xfrm>
              <a:off x="6673143" y="4746324"/>
              <a:ext cx="144000" cy="288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fr-FR" sz="799">
                  <a:latin typeface="Abadi" panose="020B0604020104020204" pitchFamily="34" charset="0"/>
                </a:rPr>
                <a:t>45</a:t>
              </a:r>
            </a:p>
          </p:txBody>
        </p:sp>
        <p:grpSp>
          <p:nvGrpSpPr>
            <p:cNvPr id="92" name="Groupe 91">
              <a:extLst>
                <a:ext uri="{FF2B5EF4-FFF2-40B4-BE49-F238E27FC236}">
                  <a16:creationId xmlns:a16="http://schemas.microsoft.com/office/drawing/2014/main" id="{0E0853DC-A566-F456-A565-0E26AE5B2337}"/>
                </a:ext>
              </a:extLst>
            </p:cNvPr>
            <p:cNvGrpSpPr/>
            <p:nvPr/>
          </p:nvGrpSpPr>
          <p:grpSpPr>
            <a:xfrm>
              <a:off x="5575868" y="5324264"/>
              <a:ext cx="1276980" cy="219932"/>
              <a:chOff x="5575868" y="5324264"/>
              <a:chExt cx="1276980" cy="219932"/>
            </a:xfrm>
          </p:grpSpPr>
          <p:sp>
            <p:nvSpPr>
              <p:cNvPr id="346" name="ZoneTexte 345">
                <a:extLst>
                  <a:ext uri="{FF2B5EF4-FFF2-40B4-BE49-F238E27FC236}">
                    <a16:creationId xmlns:a16="http://schemas.microsoft.com/office/drawing/2014/main" id="{FD6D4028-C502-9E60-5214-399BC317454C}"/>
                  </a:ext>
                </a:extLst>
              </p:cNvPr>
              <p:cNvSpPr txBox="1"/>
              <p:nvPr/>
            </p:nvSpPr>
            <p:spPr>
              <a:xfrm>
                <a:off x="5575868" y="5436501"/>
                <a:ext cx="1276980" cy="107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fr-FR" sz="838">
                    <a:latin typeface="Abadi" panose="020B0604020104020204" pitchFamily="34" charset="0"/>
                  </a:rPr>
                  <a:t>Numéro de semaine</a:t>
                </a:r>
              </a:p>
            </p:txBody>
          </p:sp>
          <p:grpSp>
            <p:nvGrpSpPr>
              <p:cNvPr id="90" name="Groupe 89">
                <a:extLst>
                  <a:ext uri="{FF2B5EF4-FFF2-40B4-BE49-F238E27FC236}">
                    <a16:creationId xmlns:a16="http://schemas.microsoft.com/office/drawing/2014/main" id="{AA5470B4-BDE0-B49D-898D-A59BC3264205}"/>
                  </a:ext>
                </a:extLst>
              </p:cNvPr>
              <p:cNvGrpSpPr/>
              <p:nvPr/>
            </p:nvGrpSpPr>
            <p:grpSpPr>
              <a:xfrm>
                <a:off x="5664527" y="5324264"/>
                <a:ext cx="1159631" cy="107695"/>
                <a:chOff x="5664527" y="5324264"/>
                <a:chExt cx="1159631" cy="107695"/>
              </a:xfrm>
            </p:grpSpPr>
            <p:sp>
              <p:nvSpPr>
                <p:cNvPr id="83" name="ZoneTexte 82">
                  <a:extLst>
                    <a:ext uri="{FF2B5EF4-FFF2-40B4-BE49-F238E27FC236}">
                      <a16:creationId xmlns:a16="http://schemas.microsoft.com/office/drawing/2014/main" id="{83AAB2B7-A6B1-3A76-6854-74F0E97DC3EB}"/>
                    </a:ext>
                  </a:extLst>
                </p:cNvPr>
                <p:cNvSpPr txBox="1"/>
                <p:nvPr/>
              </p:nvSpPr>
              <p:spPr>
                <a:xfrm>
                  <a:off x="5664527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16</a:t>
                  </a:r>
                </a:p>
              </p:txBody>
            </p:sp>
            <p:sp>
              <p:nvSpPr>
                <p:cNvPr id="84" name="ZoneTexte 83">
                  <a:extLst>
                    <a:ext uri="{FF2B5EF4-FFF2-40B4-BE49-F238E27FC236}">
                      <a16:creationId xmlns:a16="http://schemas.microsoft.com/office/drawing/2014/main" id="{6BC4C3D7-BA37-47B6-09C9-B2FE47253FDD}"/>
                    </a:ext>
                  </a:extLst>
                </p:cNvPr>
                <p:cNvSpPr txBox="1"/>
                <p:nvPr/>
              </p:nvSpPr>
              <p:spPr>
                <a:xfrm>
                  <a:off x="5863351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17</a:t>
                  </a:r>
                </a:p>
              </p:txBody>
            </p:sp>
            <p:sp>
              <p:nvSpPr>
                <p:cNvPr id="85" name="ZoneTexte 84">
                  <a:extLst>
                    <a:ext uri="{FF2B5EF4-FFF2-40B4-BE49-F238E27FC236}">
                      <a16:creationId xmlns:a16="http://schemas.microsoft.com/office/drawing/2014/main" id="{5DD05B85-BA6E-CE7B-85C1-6D3EBB6FCC54}"/>
                    </a:ext>
                  </a:extLst>
                </p:cNvPr>
                <p:cNvSpPr txBox="1"/>
                <p:nvPr/>
              </p:nvSpPr>
              <p:spPr>
                <a:xfrm>
                  <a:off x="6062175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18</a:t>
                  </a:r>
                </a:p>
              </p:txBody>
            </p:sp>
            <p:sp>
              <p:nvSpPr>
                <p:cNvPr id="86" name="ZoneTexte 85">
                  <a:extLst>
                    <a:ext uri="{FF2B5EF4-FFF2-40B4-BE49-F238E27FC236}">
                      <a16:creationId xmlns:a16="http://schemas.microsoft.com/office/drawing/2014/main" id="{DCF81CFD-A9D3-E16D-BDEE-0E23CC9DBA95}"/>
                    </a:ext>
                  </a:extLst>
                </p:cNvPr>
                <p:cNvSpPr txBox="1"/>
                <p:nvPr/>
              </p:nvSpPr>
              <p:spPr>
                <a:xfrm>
                  <a:off x="6260999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19</a:t>
                  </a:r>
                </a:p>
              </p:txBody>
            </p:sp>
            <p:sp>
              <p:nvSpPr>
                <p:cNvPr id="88" name="ZoneTexte 87">
                  <a:extLst>
                    <a:ext uri="{FF2B5EF4-FFF2-40B4-BE49-F238E27FC236}">
                      <a16:creationId xmlns:a16="http://schemas.microsoft.com/office/drawing/2014/main" id="{74460269-5AD0-BACD-A321-0CF2ED45DB63}"/>
                    </a:ext>
                  </a:extLst>
                </p:cNvPr>
                <p:cNvSpPr txBox="1"/>
                <p:nvPr/>
              </p:nvSpPr>
              <p:spPr>
                <a:xfrm>
                  <a:off x="6459823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20</a:t>
                  </a:r>
                </a:p>
              </p:txBody>
            </p:sp>
            <p:sp>
              <p:nvSpPr>
                <p:cNvPr id="89" name="ZoneTexte 88">
                  <a:extLst>
                    <a:ext uri="{FF2B5EF4-FFF2-40B4-BE49-F238E27FC236}">
                      <a16:creationId xmlns:a16="http://schemas.microsoft.com/office/drawing/2014/main" id="{DE2FD4D2-0837-C3D3-E081-6BF57A2577E3}"/>
                    </a:ext>
                  </a:extLst>
                </p:cNvPr>
                <p:cNvSpPr txBox="1"/>
                <p:nvPr/>
              </p:nvSpPr>
              <p:spPr>
                <a:xfrm>
                  <a:off x="6658647" y="5324264"/>
                  <a:ext cx="165511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21</a:t>
                  </a:r>
                </a:p>
              </p:txBody>
            </p:sp>
          </p:grpSp>
        </p:grpSp>
      </p:grpSp>
      <p:grpSp>
        <p:nvGrpSpPr>
          <p:cNvPr id="120" name="Groupe 119">
            <a:extLst>
              <a:ext uri="{FF2B5EF4-FFF2-40B4-BE49-F238E27FC236}">
                <a16:creationId xmlns:a16="http://schemas.microsoft.com/office/drawing/2014/main" id="{08EFEB19-4B95-CF9F-968A-E7918EED4167}"/>
              </a:ext>
            </a:extLst>
          </p:cNvPr>
          <p:cNvGrpSpPr/>
          <p:nvPr/>
        </p:nvGrpSpPr>
        <p:grpSpPr>
          <a:xfrm>
            <a:off x="8688616" y="5545168"/>
            <a:ext cx="1551860" cy="1380473"/>
            <a:chOff x="7256675" y="4401693"/>
            <a:chExt cx="1296103" cy="1152962"/>
          </a:xfrm>
        </p:grpSpPr>
        <p:grpSp>
          <p:nvGrpSpPr>
            <p:cNvPr id="179" name="Groupe 178">
              <a:extLst>
                <a:ext uri="{FF2B5EF4-FFF2-40B4-BE49-F238E27FC236}">
                  <a16:creationId xmlns:a16="http://schemas.microsoft.com/office/drawing/2014/main" id="{5E3BF347-4120-98CB-C31A-A595B191457C}"/>
                </a:ext>
              </a:extLst>
            </p:cNvPr>
            <p:cNvGrpSpPr/>
            <p:nvPr/>
          </p:nvGrpSpPr>
          <p:grpSpPr>
            <a:xfrm>
              <a:off x="7304778" y="4401693"/>
              <a:ext cx="1248000" cy="924813"/>
              <a:chOff x="10350107" y="5071471"/>
              <a:chExt cx="1872000" cy="1387219"/>
            </a:xfrm>
          </p:grpSpPr>
          <p:grpSp>
            <p:nvGrpSpPr>
              <p:cNvPr id="183" name="Groupe 182">
                <a:extLst>
                  <a:ext uri="{FF2B5EF4-FFF2-40B4-BE49-F238E27FC236}">
                    <a16:creationId xmlns:a16="http://schemas.microsoft.com/office/drawing/2014/main" id="{54B6EA2D-4727-FAB0-7113-278FED022F3B}"/>
                  </a:ext>
                </a:extLst>
              </p:cNvPr>
              <p:cNvGrpSpPr/>
              <p:nvPr/>
            </p:nvGrpSpPr>
            <p:grpSpPr>
              <a:xfrm>
                <a:off x="10350107" y="5483329"/>
                <a:ext cx="1872000" cy="975361"/>
                <a:chOff x="10350107" y="6020539"/>
                <a:chExt cx="1872000" cy="975361"/>
              </a:xfrm>
            </p:grpSpPr>
            <p:grpSp>
              <p:nvGrpSpPr>
                <p:cNvPr id="196" name="Groupe 195">
                  <a:extLst>
                    <a:ext uri="{FF2B5EF4-FFF2-40B4-BE49-F238E27FC236}">
                      <a16:creationId xmlns:a16="http://schemas.microsoft.com/office/drawing/2014/main" id="{5FB23916-BD5C-EB9C-2AF2-F76693AF7D61}"/>
                    </a:ext>
                  </a:extLst>
                </p:cNvPr>
                <p:cNvGrpSpPr/>
                <p:nvPr/>
              </p:nvGrpSpPr>
              <p:grpSpPr>
                <a:xfrm>
                  <a:off x="10350107" y="6020539"/>
                  <a:ext cx="1872000" cy="975361"/>
                  <a:chOff x="7778701" y="5471887"/>
                  <a:chExt cx="1872000" cy="975361"/>
                </a:xfrm>
              </p:grpSpPr>
              <p:cxnSp>
                <p:nvCxnSpPr>
                  <p:cNvPr id="353" name="Connecteur droit 352">
                    <a:extLst>
                      <a:ext uri="{FF2B5EF4-FFF2-40B4-BE49-F238E27FC236}">
                        <a16:creationId xmlns:a16="http://schemas.microsoft.com/office/drawing/2014/main" id="{97F14946-9536-9B1B-D38D-F3F73C9DD68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778702" y="5471887"/>
                    <a:ext cx="0" cy="972000"/>
                  </a:xfrm>
                  <a:prstGeom prst="line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4" name="Connecteur droit 353">
                    <a:extLst>
                      <a:ext uri="{FF2B5EF4-FFF2-40B4-BE49-F238E27FC236}">
                        <a16:creationId xmlns:a16="http://schemas.microsoft.com/office/drawing/2014/main" id="{F7F7167C-B43C-64DA-53FB-40C2D90E04EF}"/>
                      </a:ext>
                    </a:extLst>
                  </p:cNvPr>
                  <p:cNvCxnSpPr/>
                  <p:nvPr/>
                </p:nvCxnSpPr>
                <p:spPr>
                  <a:xfrm>
                    <a:off x="7778701" y="6447248"/>
                    <a:ext cx="18720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7" name="Groupe 196">
                  <a:extLst>
                    <a:ext uri="{FF2B5EF4-FFF2-40B4-BE49-F238E27FC236}">
                      <a16:creationId xmlns:a16="http://schemas.microsoft.com/office/drawing/2014/main" id="{9F3706C1-D65A-D2F8-F966-A341F4E921A5}"/>
                    </a:ext>
                  </a:extLst>
                </p:cNvPr>
                <p:cNvGrpSpPr/>
                <p:nvPr/>
              </p:nvGrpSpPr>
              <p:grpSpPr>
                <a:xfrm>
                  <a:off x="10428727" y="6126773"/>
                  <a:ext cx="216000" cy="856802"/>
                  <a:chOff x="8000448" y="5320709"/>
                  <a:chExt cx="216000" cy="1400139"/>
                </a:xfrm>
              </p:grpSpPr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DA12E9D5-EB3F-8244-0414-24076D67742A}"/>
                      </a:ext>
                    </a:extLst>
                  </p:cNvPr>
                  <p:cNvSpPr/>
                  <p:nvPr/>
                </p:nvSpPr>
                <p:spPr>
                  <a:xfrm>
                    <a:off x="8000448" y="5320709"/>
                    <a:ext cx="216000" cy="1400139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b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20</a:t>
                    </a:r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B00FC91B-9D88-4ED0-0440-FF9F0DA448BF}"/>
                      </a:ext>
                    </a:extLst>
                  </p:cNvPr>
                  <p:cNvSpPr/>
                  <p:nvPr/>
                </p:nvSpPr>
                <p:spPr>
                  <a:xfrm>
                    <a:off x="8000448" y="5328172"/>
                    <a:ext cx="216000" cy="1105991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75</a:t>
                    </a:r>
                  </a:p>
                </p:txBody>
              </p:sp>
            </p:grpSp>
            <p:grpSp>
              <p:nvGrpSpPr>
                <p:cNvPr id="199" name="Groupe 198">
                  <a:extLst>
                    <a:ext uri="{FF2B5EF4-FFF2-40B4-BE49-F238E27FC236}">
                      <a16:creationId xmlns:a16="http://schemas.microsoft.com/office/drawing/2014/main" id="{3DA2152D-6AE7-3BF9-531E-1E0814DBD73F}"/>
                    </a:ext>
                  </a:extLst>
                </p:cNvPr>
                <p:cNvGrpSpPr/>
                <p:nvPr/>
              </p:nvGrpSpPr>
              <p:grpSpPr>
                <a:xfrm>
                  <a:off x="10735592" y="6126773"/>
                  <a:ext cx="216000" cy="856802"/>
                  <a:chOff x="8000448" y="5320709"/>
                  <a:chExt cx="216000" cy="1400139"/>
                </a:xfrm>
              </p:grpSpPr>
              <p:sp>
                <p:nvSpPr>
                  <p:cNvPr id="221" name="Rectangle 220">
                    <a:extLst>
                      <a:ext uri="{FF2B5EF4-FFF2-40B4-BE49-F238E27FC236}">
                        <a16:creationId xmlns:a16="http://schemas.microsoft.com/office/drawing/2014/main" id="{1D9BB3EC-1814-33BF-8330-7A6B3ED88EA0}"/>
                      </a:ext>
                    </a:extLst>
                  </p:cNvPr>
                  <p:cNvSpPr/>
                  <p:nvPr/>
                </p:nvSpPr>
                <p:spPr>
                  <a:xfrm>
                    <a:off x="8000448" y="5320709"/>
                    <a:ext cx="216000" cy="1400139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b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50</a:t>
                    </a:r>
                  </a:p>
                </p:txBody>
              </p:sp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093B74E4-D51B-BF48-6E88-240DC853140D}"/>
                      </a:ext>
                    </a:extLst>
                  </p:cNvPr>
                  <p:cNvSpPr/>
                  <p:nvPr/>
                </p:nvSpPr>
                <p:spPr>
                  <a:xfrm>
                    <a:off x="8000448" y="5328172"/>
                    <a:ext cx="216000" cy="705951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45</a:t>
                    </a:r>
                  </a:p>
                </p:txBody>
              </p:sp>
            </p:grpSp>
            <p:grpSp>
              <p:nvGrpSpPr>
                <p:cNvPr id="206" name="Groupe 205">
                  <a:extLst>
                    <a:ext uri="{FF2B5EF4-FFF2-40B4-BE49-F238E27FC236}">
                      <a16:creationId xmlns:a16="http://schemas.microsoft.com/office/drawing/2014/main" id="{855E5BB1-2953-9A7C-B819-F8792BDB81FD}"/>
                    </a:ext>
                  </a:extLst>
                </p:cNvPr>
                <p:cNvGrpSpPr/>
                <p:nvPr/>
              </p:nvGrpSpPr>
              <p:grpSpPr>
                <a:xfrm>
                  <a:off x="11031556" y="6131340"/>
                  <a:ext cx="216000" cy="852235"/>
                  <a:chOff x="8000448" y="5328172"/>
                  <a:chExt cx="216000" cy="1392676"/>
                </a:xfrm>
              </p:grpSpPr>
              <p:sp>
                <p:nvSpPr>
                  <p:cNvPr id="216" name="Rectangle 215">
                    <a:extLst>
                      <a:ext uri="{FF2B5EF4-FFF2-40B4-BE49-F238E27FC236}">
                        <a16:creationId xmlns:a16="http://schemas.microsoft.com/office/drawing/2014/main" id="{01F6502F-0883-8697-E858-8CA15811910F}"/>
                      </a:ext>
                    </a:extLst>
                  </p:cNvPr>
                  <p:cNvSpPr/>
                  <p:nvPr/>
                </p:nvSpPr>
                <p:spPr>
                  <a:xfrm>
                    <a:off x="8000448" y="5458481"/>
                    <a:ext cx="216000" cy="1262367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b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77</a:t>
                    </a:r>
                  </a:p>
                </p:txBody>
              </p:sp>
              <p:sp>
                <p:nvSpPr>
                  <p:cNvPr id="220" name="Rectangle 219">
                    <a:extLst>
                      <a:ext uri="{FF2B5EF4-FFF2-40B4-BE49-F238E27FC236}">
                        <a16:creationId xmlns:a16="http://schemas.microsoft.com/office/drawing/2014/main" id="{694D5A75-3B50-4E69-57B6-1C61C42663C4}"/>
                      </a:ext>
                    </a:extLst>
                  </p:cNvPr>
                  <p:cNvSpPr/>
                  <p:nvPr/>
                </p:nvSpPr>
                <p:spPr>
                  <a:xfrm>
                    <a:off x="8000448" y="5328172"/>
                    <a:ext cx="216000" cy="2647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18</a:t>
                    </a:r>
                  </a:p>
                </p:txBody>
              </p:sp>
            </p:grp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C3907551-D190-3D62-FA1F-546A0E616E14}"/>
                    </a:ext>
                  </a:extLst>
                </p:cNvPr>
                <p:cNvSpPr/>
                <p:nvPr/>
              </p:nvSpPr>
              <p:spPr>
                <a:xfrm>
                  <a:off x="11324577" y="6091800"/>
                  <a:ext cx="216000" cy="891775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b"/>
                <a:lstStyle/>
                <a:p>
                  <a:pPr algn="ctr"/>
                  <a:r>
                    <a:rPr lang="fr-FR" sz="718">
                      <a:latin typeface="Abadi" panose="020B0604020104020204" pitchFamily="34" charset="0"/>
                    </a:rPr>
                    <a:t>100</a:t>
                  </a:r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42BC3C8D-F108-AA2C-CC8A-A76E914484C6}"/>
                    </a:ext>
                  </a:extLst>
                </p:cNvPr>
                <p:cNvSpPr/>
                <p:nvPr/>
              </p:nvSpPr>
              <p:spPr>
                <a:xfrm>
                  <a:off x="11621554" y="6126773"/>
                  <a:ext cx="216000" cy="856802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b"/>
                <a:lstStyle/>
                <a:p>
                  <a:pPr algn="ctr"/>
                  <a:r>
                    <a:rPr lang="fr-FR" sz="958">
                      <a:latin typeface="Abadi" panose="020B0604020104020204" pitchFamily="34" charset="0"/>
                    </a:rPr>
                    <a:t>95</a:t>
                  </a:r>
                </a:p>
              </p:txBody>
            </p:sp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CAEC18B8-B357-A354-3D2D-DB1C4057DA6C}"/>
                    </a:ext>
                  </a:extLst>
                </p:cNvPr>
                <p:cNvSpPr/>
                <p:nvPr/>
              </p:nvSpPr>
              <p:spPr>
                <a:xfrm>
                  <a:off x="11921273" y="6126773"/>
                  <a:ext cx="216000" cy="856802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b"/>
                <a:lstStyle/>
                <a:p>
                  <a:pPr algn="ctr"/>
                  <a:r>
                    <a:rPr lang="fr-FR" sz="958">
                      <a:latin typeface="Abadi" panose="020B0604020104020204" pitchFamily="34" charset="0"/>
                    </a:rPr>
                    <a:t>95</a:t>
                  </a:r>
                </a:p>
              </p:txBody>
            </p:sp>
            <p:cxnSp>
              <p:nvCxnSpPr>
                <p:cNvPr id="215" name="Connecteur droit 214">
                  <a:extLst>
                    <a:ext uri="{FF2B5EF4-FFF2-40B4-BE49-F238E27FC236}">
                      <a16:creationId xmlns:a16="http://schemas.microsoft.com/office/drawing/2014/main" id="{D675AC08-799D-6F7F-4227-C969A69520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350107" y="6123598"/>
                  <a:ext cx="1836000" cy="0"/>
                </a:xfrm>
                <a:prstGeom prst="line">
                  <a:avLst/>
                </a:prstGeom>
                <a:ln w="9525">
                  <a:solidFill>
                    <a:srgbClr val="66FF3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e 184">
                <a:extLst>
                  <a:ext uri="{FF2B5EF4-FFF2-40B4-BE49-F238E27FC236}">
                    <a16:creationId xmlns:a16="http://schemas.microsoft.com/office/drawing/2014/main" id="{EE460BA4-548E-F240-023A-01321BB7942E}"/>
                  </a:ext>
                </a:extLst>
              </p:cNvPr>
              <p:cNvGrpSpPr/>
              <p:nvPr/>
            </p:nvGrpSpPr>
            <p:grpSpPr>
              <a:xfrm>
                <a:off x="10453282" y="5071471"/>
                <a:ext cx="180000" cy="518940"/>
                <a:chOff x="8242669" y="5077039"/>
                <a:chExt cx="180000" cy="518940"/>
              </a:xfrm>
            </p:grpSpPr>
            <p:sp>
              <p:nvSpPr>
                <p:cNvPr id="186" name="Ellipse 185">
                  <a:extLst>
                    <a:ext uri="{FF2B5EF4-FFF2-40B4-BE49-F238E27FC236}">
                      <a16:creationId xmlns:a16="http://schemas.microsoft.com/office/drawing/2014/main" id="{F3BD3C74-C232-550E-9D13-459692C8C51B}"/>
                    </a:ext>
                  </a:extLst>
                </p:cNvPr>
                <p:cNvSpPr/>
                <p:nvPr/>
              </p:nvSpPr>
              <p:spPr>
                <a:xfrm>
                  <a:off x="8242669" y="5077039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 dirty="0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a</a:t>
                  </a:r>
                </a:p>
              </p:txBody>
            </p:sp>
            <p:sp>
              <p:nvSpPr>
                <p:cNvPr id="189" name="Ellipse 188">
                  <a:extLst>
                    <a:ext uri="{FF2B5EF4-FFF2-40B4-BE49-F238E27FC236}">
                      <a16:creationId xmlns:a16="http://schemas.microsoft.com/office/drawing/2014/main" id="{75D6EF49-3B99-CE66-4B8D-2B402265145F}"/>
                    </a:ext>
                  </a:extLst>
                </p:cNvPr>
                <p:cNvSpPr/>
                <p:nvPr/>
              </p:nvSpPr>
              <p:spPr>
                <a:xfrm>
                  <a:off x="8242669" y="5249127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b</a:t>
                  </a:r>
                </a:p>
              </p:txBody>
            </p:sp>
            <p:sp>
              <p:nvSpPr>
                <p:cNvPr id="195" name="Ellipse 194">
                  <a:extLst>
                    <a:ext uri="{FF2B5EF4-FFF2-40B4-BE49-F238E27FC236}">
                      <a16:creationId xmlns:a16="http://schemas.microsoft.com/office/drawing/2014/main" id="{CEA40A0A-AA62-BAF7-25B4-BFFD1A3764CC}"/>
                    </a:ext>
                  </a:extLst>
                </p:cNvPr>
                <p:cNvSpPr/>
                <p:nvPr/>
              </p:nvSpPr>
              <p:spPr>
                <a:xfrm>
                  <a:off x="8242669" y="5415979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c</a:t>
                  </a:r>
                </a:p>
              </p:txBody>
            </p:sp>
          </p:grpSp>
        </p:grpSp>
        <p:grpSp>
          <p:nvGrpSpPr>
            <p:cNvPr id="93" name="Groupe 92">
              <a:extLst>
                <a:ext uri="{FF2B5EF4-FFF2-40B4-BE49-F238E27FC236}">
                  <a16:creationId xmlns:a16="http://schemas.microsoft.com/office/drawing/2014/main" id="{4C04E68C-3DE8-392A-3261-D0E2D38C2FFB}"/>
                </a:ext>
              </a:extLst>
            </p:cNvPr>
            <p:cNvGrpSpPr/>
            <p:nvPr/>
          </p:nvGrpSpPr>
          <p:grpSpPr>
            <a:xfrm>
              <a:off x="7256675" y="5334723"/>
              <a:ext cx="1276980" cy="219932"/>
              <a:chOff x="5575868" y="5324264"/>
              <a:chExt cx="1276980" cy="219932"/>
            </a:xfrm>
          </p:grpSpPr>
          <p:sp>
            <p:nvSpPr>
              <p:cNvPr id="98" name="ZoneTexte 97">
                <a:extLst>
                  <a:ext uri="{FF2B5EF4-FFF2-40B4-BE49-F238E27FC236}">
                    <a16:creationId xmlns:a16="http://schemas.microsoft.com/office/drawing/2014/main" id="{476BA74F-1702-7555-B445-FD824C9A53F5}"/>
                  </a:ext>
                </a:extLst>
              </p:cNvPr>
              <p:cNvSpPr txBox="1"/>
              <p:nvPr/>
            </p:nvSpPr>
            <p:spPr>
              <a:xfrm>
                <a:off x="5575868" y="5436501"/>
                <a:ext cx="1276980" cy="107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fr-FR" sz="838">
                    <a:latin typeface="Abadi" panose="020B0604020104020204" pitchFamily="34" charset="0"/>
                  </a:rPr>
                  <a:t>Numéro de semaine</a:t>
                </a:r>
              </a:p>
            </p:txBody>
          </p:sp>
          <p:grpSp>
            <p:nvGrpSpPr>
              <p:cNvPr id="103" name="Groupe 102">
                <a:extLst>
                  <a:ext uri="{FF2B5EF4-FFF2-40B4-BE49-F238E27FC236}">
                    <a16:creationId xmlns:a16="http://schemas.microsoft.com/office/drawing/2014/main" id="{A4E6D5BC-0441-32BC-AF20-E8673EAF21C8}"/>
                  </a:ext>
                </a:extLst>
              </p:cNvPr>
              <p:cNvGrpSpPr/>
              <p:nvPr/>
            </p:nvGrpSpPr>
            <p:grpSpPr>
              <a:xfrm>
                <a:off x="5664527" y="5324264"/>
                <a:ext cx="1159631" cy="107695"/>
                <a:chOff x="5664527" y="5324264"/>
                <a:chExt cx="1159631" cy="107695"/>
              </a:xfrm>
            </p:grpSpPr>
            <p:sp>
              <p:nvSpPr>
                <p:cNvPr id="104" name="ZoneTexte 103">
                  <a:extLst>
                    <a:ext uri="{FF2B5EF4-FFF2-40B4-BE49-F238E27FC236}">
                      <a16:creationId xmlns:a16="http://schemas.microsoft.com/office/drawing/2014/main" id="{C2FFC6F6-6B37-ACB3-0BCF-3637D495A3B1}"/>
                    </a:ext>
                  </a:extLst>
                </p:cNvPr>
                <p:cNvSpPr txBox="1"/>
                <p:nvPr/>
              </p:nvSpPr>
              <p:spPr>
                <a:xfrm>
                  <a:off x="5664527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16</a:t>
                  </a:r>
                </a:p>
              </p:txBody>
            </p:sp>
            <p:sp>
              <p:nvSpPr>
                <p:cNvPr id="105" name="ZoneTexte 104">
                  <a:extLst>
                    <a:ext uri="{FF2B5EF4-FFF2-40B4-BE49-F238E27FC236}">
                      <a16:creationId xmlns:a16="http://schemas.microsoft.com/office/drawing/2014/main" id="{8285A7A6-BEC1-D879-64AE-09FD9DD2A3E6}"/>
                    </a:ext>
                  </a:extLst>
                </p:cNvPr>
                <p:cNvSpPr txBox="1"/>
                <p:nvPr/>
              </p:nvSpPr>
              <p:spPr>
                <a:xfrm>
                  <a:off x="5863351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17</a:t>
                  </a:r>
                </a:p>
              </p:txBody>
            </p:sp>
            <p:sp>
              <p:nvSpPr>
                <p:cNvPr id="106" name="ZoneTexte 105">
                  <a:extLst>
                    <a:ext uri="{FF2B5EF4-FFF2-40B4-BE49-F238E27FC236}">
                      <a16:creationId xmlns:a16="http://schemas.microsoft.com/office/drawing/2014/main" id="{09D94090-CF7A-45E2-FA85-2A60367B50D8}"/>
                    </a:ext>
                  </a:extLst>
                </p:cNvPr>
                <p:cNvSpPr txBox="1"/>
                <p:nvPr/>
              </p:nvSpPr>
              <p:spPr>
                <a:xfrm>
                  <a:off x="6062175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18</a:t>
                  </a:r>
                </a:p>
              </p:txBody>
            </p:sp>
            <p:sp>
              <p:nvSpPr>
                <p:cNvPr id="107" name="ZoneTexte 106">
                  <a:extLst>
                    <a:ext uri="{FF2B5EF4-FFF2-40B4-BE49-F238E27FC236}">
                      <a16:creationId xmlns:a16="http://schemas.microsoft.com/office/drawing/2014/main" id="{360FE7F8-9188-07CC-8E4D-D3F82BB0C8EF}"/>
                    </a:ext>
                  </a:extLst>
                </p:cNvPr>
                <p:cNvSpPr txBox="1"/>
                <p:nvPr/>
              </p:nvSpPr>
              <p:spPr>
                <a:xfrm>
                  <a:off x="6260999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19</a:t>
                  </a:r>
                </a:p>
              </p:txBody>
            </p:sp>
            <p:sp>
              <p:nvSpPr>
                <p:cNvPr id="108" name="ZoneTexte 107">
                  <a:extLst>
                    <a:ext uri="{FF2B5EF4-FFF2-40B4-BE49-F238E27FC236}">
                      <a16:creationId xmlns:a16="http://schemas.microsoft.com/office/drawing/2014/main" id="{FFF3D214-005A-FCA0-2823-8DDF4D013DD3}"/>
                    </a:ext>
                  </a:extLst>
                </p:cNvPr>
                <p:cNvSpPr txBox="1"/>
                <p:nvPr/>
              </p:nvSpPr>
              <p:spPr>
                <a:xfrm>
                  <a:off x="6459823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20</a:t>
                  </a:r>
                </a:p>
              </p:txBody>
            </p:sp>
            <p:sp>
              <p:nvSpPr>
                <p:cNvPr id="109" name="ZoneTexte 108">
                  <a:extLst>
                    <a:ext uri="{FF2B5EF4-FFF2-40B4-BE49-F238E27FC236}">
                      <a16:creationId xmlns:a16="http://schemas.microsoft.com/office/drawing/2014/main" id="{10CB55BC-30B8-76D5-CB84-FAF59AF36DD3}"/>
                    </a:ext>
                  </a:extLst>
                </p:cNvPr>
                <p:cNvSpPr txBox="1"/>
                <p:nvPr/>
              </p:nvSpPr>
              <p:spPr>
                <a:xfrm>
                  <a:off x="6658647" y="5324264"/>
                  <a:ext cx="165511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21</a:t>
                  </a:r>
                </a:p>
              </p:txBody>
            </p:sp>
          </p:grpSp>
        </p:grp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id="{1BF088E0-845A-C168-ECFA-F05DB37BCBA7}"/>
              </a:ext>
            </a:extLst>
          </p:cNvPr>
          <p:cNvGrpSpPr/>
          <p:nvPr/>
        </p:nvGrpSpPr>
        <p:grpSpPr>
          <a:xfrm>
            <a:off x="10636914" y="5545167"/>
            <a:ext cx="1560820" cy="1391380"/>
            <a:chOff x="8883880" y="4401693"/>
            <a:chExt cx="1303587" cy="1162071"/>
          </a:xfrm>
        </p:grpSpPr>
        <p:grpSp>
          <p:nvGrpSpPr>
            <p:cNvPr id="362" name="Groupe 361">
              <a:extLst>
                <a:ext uri="{FF2B5EF4-FFF2-40B4-BE49-F238E27FC236}">
                  <a16:creationId xmlns:a16="http://schemas.microsoft.com/office/drawing/2014/main" id="{A6242B35-5D6C-EE2D-0EC6-8A576177DB77}"/>
                </a:ext>
              </a:extLst>
            </p:cNvPr>
            <p:cNvGrpSpPr/>
            <p:nvPr/>
          </p:nvGrpSpPr>
          <p:grpSpPr>
            <a:xfrm>
              <a:off x="8936535" y="4401693"/>
              <a:ext cx="1250932" cy="924813"/>
              <a:chOff x="12797744" y="5071471"/>
              <a:chExt cx="1876398" cy="1387219"/>
            </a:xfrm>
          </p:grpSpPr>
          <p:grpSp>
            <p:nvGrpSpPr>
              <p:cNvPr id="363" name="Groupe 362">
                <a:extLst>
                  <a:ext uri="{FF2B5EF4-FFF2-40B4-BE49-F238E27FC236}">
                    <a16:creationId xmlns:a16="http://schemas.microsoft.com/office/drawing/2014/main" id="{68EEBBBD-CEF7-087F-B21E-04DCCA1C86DA}"/>
                  </a:ext>
                </a:extLst>
              </p:cNvPr>
              <p:cNvGrpSpPr/>
              <p:nvPr/>
            </p:nvGrpSpPr>
            <p:grpSpPr>
              <a:xfrm>
                <a:off x="12797744" y="5483329"/>
                <a:ext cx="1876398" cy="975361"/>
                <a:chOff x="12797744" y="5747489"/>
                <a:chExt cx="1876398" cy="975361"/>
              </a:xfrm>
            </p:grpSpPr>
            <p:grpSp>
              <p:nvGrpSpPr>
                <p:cNvPr id="368" name="Groupe 367">
                  <a:extLst>
                    <a:ext uri="{FF2B5EF4-FFF2-40B4-BE49-F238E27FC236}">
                      <a16:creationId xmlns:a16="http://schemas.microsoft.com/office/drawing/2014/main" id="{66EABBC5-AFFF-7D95-1979-6C0BB0754692}"/>
                    </a:ext>
                  </a:extLst>
                </p:cNvPr>
                <p:cNvGrpSpPr/>
                <p:nvPr/>
              </p:nvGrpSpPr>
              <p:grpSpPr>
                <a:xfrm>
                  <a:off x="12802142" y="5747489"/>
                  <a:ext cx="1872000" cy="975361"/>
                  <a:chOff x="7778701" y="5471887"/>
                  <a:chExt cx="1872000" cy="975361"/>
                </a:xfrm>
              </p:grpSpPr>
              <p:cxnSp>
                <p:nvCxnSpPr>
                  <p:cNvPr id="389" name="Connecteur droit 388">
                    <a:extLst>
                      <a:ext uri="{FF2B5EF4-FFF2-40B4-BE49-F238E27FC236}">
                        <a16:creationId xmlns:a16="http://schemas.microsoft.com/office/drawing/2014/main" id="{E8518205-CEA4-6B97-F268-8525317E02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778702" y="5471887"/>
                    <a:ext cx="0" cy="972000"/>
                  </a:xfrm>
                  <a:prstGeom prst="line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Connecteur droit 389">
                    <a:extLst>
                      <a:ext uri="{FF2B5EF4-FFF2-40B4-BE49-F238E27FC236}">
                        <a16:creationId xmlns:a16="http://schemas.microsoft.com/office/drawing/2014/main" id="{10C9F230-CCAD-D20A-7302-C1B25B6D79EF}"/>
                      </a:ext>
                    </a:extLst>
                  </p:cNvPr>
                  <p:cNvCxnSpPr/>
                  <p:nvPr/>
                </p:nvCxnSpPr>
                <p:spPr>
                  <a:xfrm>
                    <a:off x="7778701" y="6447248"/>
                    <a:ext cx="18720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69" name="Groupe 368">
                  <a:extLst>
                    <a:ext uri="{FF2B5EF4-FFF2-40B4-BE49-F238E27FC236}">
                      <a16:creationId xmlns:a16="http://schemas.microsoft.com/office/drawing/2014/main" id="{A3359BE5-0003-F776-F1ED-B82CE2B01759}"/>
                    </a:ext>
                  </a:extLst>
                </p:cNvPr>
                <p:cNvGrpSpPr/>
                <p:nvPr/>
              </p:nvGrpSpPr>
              <p:grpSpPr>
                <a:xfrm>
                  <a:off x="12879981" y="5802879"/>
                  <a:ext cx="216781" cy="908337"/>
                  <a:chOff x="12879981" y="5802879"/>
                  <a:chExt cx="216781" cy="908337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770AF744-865A-6325-2FBB-F427B49C8F7D}"/>
                      </a:ext>
                    </a:extLst>
                  </p:cNvPr>
                  <p:cNvSpPr/>
                  <p:nvPr/>
                </p:nvSpPr>
                <p:spPr>
                  <a:xfrm>
                    <a:off x="12880762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AEB6C6D4-CD52-1608-6B30-32ABB342D026}"/>
                      </a:ext>
                    </a:extLst>
                  </p:cNvPr>
                  <p:cNvSpPr/>
                  <p:nvPr/>
                </p:nvSpPr>
                <p:spPr>
                  <a:xfrm>
                    <a:off x="12879981" y="5802879"/>
                    <a:ext cx="216000" cy="81000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45</a:t>
                    </a:r>
                  </a:p>
                </p:txBody>
              </p:sp>
            </p:grpSp>
            <p:grpSp>
              <p:nvGrpSpPr>
                <p:cNvPr id="371" name="Groupe 370">
                  <a:extLst>
                    <a:ext uri="{FF2B5EF4-FFF2-40B4-BE49-F238E27FC236}">
                      <a16:creationId xmlns:a16="http://schemas.microsoft.com/office/drawing/2014/main" id="{6D2A5388-135B-F2E5-6501-0EF014CB78B0}"/>
                    </a:ext>
                  </a:extLst>
                </p:cNvPr>
                <p:cNvGrpSpPr/>
                <p:nvPr/>
              </p:nvGrpSpPr>
              <p:grpSpPr>
                <a:xfrm>
                  <a:off x="13181798" y="5982881"/>
                  <a:ext cx="216000" cy="728335"/>
                  <a:chOff x="13181798" y="5982881"/>
                  <a:chExt cx="216000" cy="728335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451A81A9-029A-EC54-EDF1-FA69A6752E04}"/>
                      </a:ext>
                    </a:extLst>
                  </p:cNvPr>
                  <p:cNvSpPr/>
                  <p:nvPr/>
                </p:nvSpPr>
                <p:spPr>
                  <a:xfrm>
                    <a:off x="13181798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id="{8B2CDCC7-E492-CDA5-9BFF-8CF96C61700B}"/>
                      </a:ext>
                    </a:extLst>
                  </p:cNvPr>
                  <p:cNvSpPr/>
                  <p:nvPr/>
                </p:nvSpPr>
                <p:spPr>
                  <a:xfrm>
                    <a:off x="13181798" y="5982881"/>
                    <a:ext cx="216000" cy="63000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35</a:t>
                    </a:r>
                  </a:p>
                </p:txBody>
              </p:sp>
            </p:grpSp>
            <p:grpSp>
              <p:nvGrpSpPr>
                <p:cNvPr id="372" name="Groupe 371">
                  <a:extLst>
                    <a:ext uri="{FF2B5EF4-FFF2-40B4-BE49-F238E27FC236}">
                      <a16:creationId xmlns:a16="http://schemas.microsoft.com/office/drawing/2014/main" id="{C1F40FEE-A76B-46DD-B265-0CD108D691A3}"/>
                    </a:ext>
                  </a:extLst>
                </p:cNvPr>
                <p:cNvGrpSpPr/>
                <p:nvPr/>
              </p:nvGrpSpPr>
              <p:grpSpPr>
                <a:xfrm>
                  <a:off x="13482834" y="6072881"/>
                  <a:ext cx="216000" cy="638335"/>
                  <a:chOff x="13482834" y="6072881"/>
                  <a:chExt cx="216000" cy="638335"/>
                </a:xfrm>
              </p:grpSpPr>
              <p:sp>
                <p:nvSpPr>
                  <p:cNvPr id="383" name="Rectangle 382">
                    <a:extLst>
                      <a:ext uri="{FF2B5EF4-FFF2-40B4-BE49-F238E27FC236}">
                        <a16:creationId xmlns:a16="http://schemas.microsoft.com/office/drawing/2014/main" id="{504E84B4-B3F3-283D-053A-7BDE70BCFD25}"/>
                      </a:ext>
                    </a:extLst>
                  </p:cNvPr>
                  <p:cNvSpPr/>
                  <p:nvPr/>
                </p:nvSpPr>
                <p:spPr>
                  <a:xfrm>
                    <a:off x="13482834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84" name="Rectangle 383">
                    <a:extLst>
                      <a:ext uri="{FF2B5EF4-FFF2-40B4-BE49-F238E27FC236}">
                        <a16:creationId xmlns:a16="http://schemas.microsoft.com/office/drawing/2014/main" id="{845D092B-52A4-3188-31E1-266BE85E23B5}"/>
                      </a:ext>
                    </a:extLst>
                  </p:cNvPr>
                  <p:cNvSpPr/>
                  <p:nvPr/>
                </p:nvSpPr>
                <p:spPr>
                  <a:xfrm>
                    <a:off x="13482834" y="6072881"/>
                    <a:ext cx="216000" cy="540000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25</a:t>
                    </a:r>
                  </a:p>
                </p:txBody>
              </p:sp>
            </p:grpSp>
            <p:grpSp>
              <p:nvGrpSpPr>
                <p:cNvPr id="373" name="Groupe 372">
                  <a:extLst>
                    <a:ext uri="{FF2B5EF4-FFF2-40B4-BE49-F238E27FC236}">
                      <a16:creationId xmlns:a16="http://schemas.microsoft.com/office/drawing/2014/main" id="{E965C31F-B378-ECC8-2F7E-E654B3876E00}"/>
                    </a:ext>
                  </a:extLst>
                </p:cNvPr>
                <p:cNvGrpSpPr/>
                <p:nvPr/>
              </p:nvGrpSpPr>
              <p:grpSpPr>
                <a:xfrm>
                  <a:off x="13783870" y="6165062"/>
                  <a:ext cx="216000" cy="546154"/>
                  <a:chOff x="13783870" y="6165062"/>
                  <a:chExt cx="216000" cy="546154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id="{B4856071-D564-7B60-298C-3A8764BAC2BC}"/>
                      </a:ext>
                    </a:extLst>
                  </p:cNvPr>
                  <p:cNvSpPr/>
                  <p:nvPr/>
                </p:nvSpPr>
                <p:spPr>
                  <a:xfrm>
                    <a:off x="13783870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id="{05907CCE-722F-BBCA-BD6E-420E9276D7A4}"/>
                      </a:ext>
                    </a:extLst>
                  </p:cNvPr>
                  <p:cNvSpPr/>
                  <p:nvPr/>
                </p:nvSpPr>
                <p:spPr>
                  <a:xfrm>
                    <a:off x="13783870" y="6165062"/>
                    <a:ext cx="216000" cy="447819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20</a:t>
                    </a:r>
                  </a:p>
                </p:txBody>
              </p:sp>
            </p:grpSp>
            <p:grpSp>
              <p:nvGrpSpPr>
                <p:cNvPr id="374" name="Groupe 373">
                  <a:extLst>
                    <a:ext uri="{FF2B5EF4-FFF2-40B4-BE49-F238E27FC236}">
                      <a16:creationId xmlns:a16="http://schemas.microsoft.com/office/drawing/2014/main" id="{A3DDAD67-2FD9-6915-497B-805E5C721D33}"/>
                    </a:ext>
                  </a:extLst>
                </p:cNvPr>
                <p:cNvGrpSpPr/>
                <p:nvPr/>
              </p:nvGrpSpPr>
              <p:grpSpPr>
                <a:xfrm>
                  <a:off x="14084906" y="6282188"/>
                  <a:ext cx="216000" cy="429028"/>
                  <a:chOff x="14084906" y="6282188"/>
                  <a:chExt cx="216000" cy="429028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37ED399D-774E-9BF8-DD80-ED0CFB05E781}"/>
                      </a:ext>
                    </a:extLst>
                  </p:cNvPr>
                  <p:cNvSpPr/>
                  <p:nvPr/>
                </p:nvSpPr>
                <p:spPr>
                  <a:xfrm>
                    <a:off x="14084906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id="{67C8C7FA-0C75-A468-4520-C40028CBF9F9}"/>
                      </a:ext>
                    </a:extLst>
                  </p:cNvPr>
                  <p:cNvSpPr/>
                  <p:nvPr/>
                </p:nvSpPr>
                <p:spPr>
                  <a:xfrm>
                    <a:off x="14084906" y="6282188"/>
                    <a:ext cx="216000" cy="330693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15</a:t>
                    </a:r>
                  </a:p>
                </p:txBody>
              </p:sp>
            </p:grpSp>
            <p:grpSp>
              <p:nvGrpSpPr>
                <p:cNvPr id="375" name="Groupe 374">
                  <a:extLst>
                    <a:ext uri="{FF2B5EF4-FFF2-40B4-BE49-F238E27FC236}">
                      <a16:creationId xmlns:a16="http://schemas.microsoft.com/office/drawing/2014/main" id="{14C23437-6EC1-D70E-9C6D-FA61846279C0}"/>
                    </a:ext>
                  </a:extLst>
                </p:cNvPr>
                <p:cNvGrpSpPr/>
                <p:nvPr/>
              </p:nvGrpSpPr>
              <p:grpSpPr>
                <a:xfrm>
                  <a:off x="14385944" y="6253939"/>
                  <a:ext cx="216000" cy="457277"/>
                  <a:chOff x="14385944" y="6253939"/>
                  <a:chExt cx="216000" cy="457277"/>
                </a:xfrm>
              </p:grpSpPr>
              <p:sp>
                <p:nvSpPr>
                  <p:cNvPr id="377" name="Rectangle 376">
                    <a:extLst>
                      <a:ext uri="{FF2B5EF4-FFF2-40B4-BE49-F238E27FC236}">
                        <a16:creationId xmlns:a16="http://schemas.microsoft.com/office/drawing/2014/main" id="{94B08BD8-4C80-5C79-5490-75796757C062}"/>
                      </a:ext>
                    </a:extLst>
                  </p:cNvPr>
                  <p:cNvSpPr/>
                  <p:nvPr/>
                </p:nvSpPr>
                <p:spPr>
                  <a:xfrm>
                    <a:off x="14385944" y="6621216"/>
                    <a:ext cx="216000" cy="90000"/>
                  </a:xfrm>
                  <a:prstGeom prst="rect">
                    <a:avLst/>
                  </a:prstGeom>
                  <a:solidFill>
                    <a:srgbClr val="00B05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838">
                        <a:latin typeface="Abadi" panose="020B0604020104020204" pitchFamily="34" charset="0"/>
                      </a:rPr>
                      <a:t>5</a:t>
                    </a:r>
                  </a:p>
                </p:txBody>
              </p:sp>
              <p:sp>
                <p:nvSpPr>
                  <p:cNvPr id="378" name="Rectangle 377">
                    <a:extLst>
                      <a:ext uri="{FF2B5EF4-FFF2-40B4-BE49-F238E27FC236}">
                        <a16:creationId xmlns:a16="http://schemas.microsoft.com/office/drawing/2014/main" id="{6385ED58-7C42-4887-ED7D-94A0A95034CF}"/>
                      </a:ext>
                    </a:extLst>
                  </p:cNvPr>
                  <p:cNvSpPr/>
                  <p:nvPr/>
                </p:nvSpPr>
                <p:spPr>
                  <a:xfrm>
                    <a:off x="14385944" y="6253939"/>
                    <a:ext cx="216000" cy="35894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/>
                  <a:lstStyle/>
                  <a:p>
                    <a:pPr algn="ctr"/>
                    <a:r>
                      <a:rPr lang="fr-FR" sz="958">
                        <a:latin typeface="Abadi" panose="020B0604020104020204" pitchFamily="34" charset="0"/>
                      </a:rPr>
                      <a:t>17</a:t>
                    </a:r>
                  </a:p>
                </p:txBody>
              </p:sp>
            </p:grpSp>
            <p:cxnSp>
              <p:nvCxnSpPr>
                <p:cNvPr id="376" name="Connecteur droit 375">
                  <a:extLst>
                    <a:ext uri="{FF2B5EF4-FFF2-40B4-BE49-F238E27FC236}">
                      <a16:creationId xmlns:a16="http://schemas.microsoft.com/office/drawing/2014/main" id="{81F985CF-0A5C-0AB2-3B3C-25CD7CD973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797744" y="6614466"/>
                  <a:ext cx="1836000" cy="0"/>
                </a:xfrm>
                <a:prstGeom prst="line">
                  <a:avLst/>
                </a:prstGeom>
                <a:ln w="95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4" name="Groupe 363">
                <a:extLst>
                  <a:ext uri="{FF2B5EF4-FFF2-40B4-BE49-F238E27FC236}">
                    <a16:creationId xmlns:a16="http://schemas.microsoft.com/office/drawing/2014/main" id="{D2A79F13-923D-C69C-0704-736CB922F42C}"/>
                  </a:ext>
                </a:extLst>
              </p:cNvPr>
              <p:cNvGrpSpPr/>
              <p:nvPr/>
            </p:nvGrpSpPr>
            <p:grpSpPr>
              <a:xfrm>
                <a:off x="12906941" y="5071471"/>
                <a:ext cx="180000" cy="518940"/>
                <a:chOff x="8242669" y="5077039"/>
                <a:chExt cx="180000" cy="518940"/>
              </a:xfrm>
            </p:grpSpPr>
            <p:sp>
              <p:nvSpPr>
                <p:cNvPr id="365" name="Ellipse 364">
                  <a:extLst>
                    <a:ext uri="{FF2B5EF4-FFF2-40B4-BE49-F238E27FC236}">
                      <a16:creationId xmlns:a16="http://schemas.microsoft.com/office/drawing/2014/main" id="{69BA8B45-C6CE-9336-AF16-ABCEC167DF6F}"/>
                    </a:ext>
                  </a:extLst>
                </p:cNvPr>
                <p:cNvSpPr/>
                <p:nvPr/>
              </p:nvSpPr>
              <p:spPr>
                <a:xfrm>
                  <a:off x="8242669" y="5077039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 dirty="0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a</a:t>
                  </a:r>
                </a:p>
              </p:txBody>
            </p:sp>
            <p:sp>
              <p:nvSpPr>
                <p:cNvPr id="366" name="Ellipse 365">
                  <a:extLst>
                    <a:ext uri="{FF2B5EF4-FFF2-40B4-BE49-F238E27FC236}">
                      <a16:creationId xmlns:a16="http://schemas.microsoft.com/office/drawing/2014/main" id="{AABE7E48-4F88-6B55-8CBE-0B1C5AED1503}"/>
                    </a:ext>
                  </a:extLst>
                </p:cNvPr>
                <p:cNvSpPr/>
                <p:nvPr/>
              </p:nvSpPr>
              <p:spPr>
                <a:xfrm>
                  <a:off x="8242669" y="5249127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b</a:t>
                  </a:r>
                </a:p>
              </p:txBody>
            </p:sp>
            <p:sp>
              <p:nvSpPr>
                <p:cNvPr id="367" name="Ellipse 366">
                  <a:extLst>
                    <a:ext uri="{FF2B5EF4-FFF2-40B4-BE49-F238E27FC236}">
                      <a16:creationId xmlns:a16="http://schemas.microsoft.com/office/drawing/2014/main" id="{494127F2-3D04-C981-AE20-9A1841928618}"/>
                    </a:ext>
                  </a:extLst>
                </p:cNvPr>
                <p:cNvSpPr/>
                <p:nvPr/>
              </p:nvSpPr>
              <p:spPr>
                <a:xfrm>
                  <a:off x="8242669" y="5415979"/>
                  <a:ext cx="180000" cy="180000"/>
                </a:xfrm>
                <a:prstGeom prst="ellipse">
                  <a:avLst/>
                </a:prstGeom>
                <a:solidFill>
                  <a:srgbClr val="66FF3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fr-FR" sz="958">
                      <a:solidFill>
                        <a:schemeClr val="tx1"/>
                      </a:solidFill>
                      <a:latin typeface="Abadi" panose="020B0604020104020204" pitchFamily="34" charset="0"/>
                    </a:rPr>
                    <a:t>c</a:t>
                  </a:r>
                </a:p>
              </p:txBody>
            </p:sp>
          </p:grpSp>
        </p:grpSp>
        <p:grpSp>
          <p:nvGrpSpPr>
            <p:cNvPr id="110" name="Groupe 109">
              <a:extLst>
                <a:ext uri="{FF2B5EF4-FFF2-40B4-BE49-F238E27FC236}">
                  <a16:creationId xmlns:a16="http://schemas.microsoft.com/office/drawing/2014/main" id="{564B4443-D455-7FE9-C82D-13650617386C}"/>
                </a:ext>
              </a:extLst>
            </p:cNvPr>
            <p:cNvGrpSpPr/>
            <p:nvPr/>
          </p:nvGrpSpPr>
          <p:grpSpPr>
            <a:xfrm>
              <a:off x="8883880" y="5343832"/>
              <a:ext cx="1286562" cy="219932"/>
              <a:chOff x="5575868" y="5324264"/>
              <a:chExt cx="1286562" cy="219932"/>
            </a:xfrm>
          </p:grpSpPr>
          <p:sp>
            <p:nvSpPr>
              <p:cNvPr id="111" name="ZoneTexte 110">
                <a:extLst>
                  <a:ext uri="{FF2B5EF4-FFF2-40B4-BE49-F238E27FC236}">
                    <a16:creationId xmlns:a16="http://schemas.microsoft.com/office/drawing/2014/main" id="{90C24CA7-F946-E1CB-325C-E3104E98DEFD}"/>
                  </a:ext>
                </a:extLst>
              </p:cNvPr>
              <p:cNvSpPr txBox="1"/>
              <p:nvPr/>
            </p:nvSpPr>
            <p:spPr>
              <a:xfrm>
                <a:off x="5575868" y="5436501"/>
                <a:ext cx="1276980" cy="107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fr-FR" sz="838">
                    <a:latin typeface="Abadi" panose="020B0604020104020204" pitchFamily="34" charset="0"/>
                  </a:rPr>
                  <a:t>Numéro de semaine</a:t>
                </a:r>
              </a:p>
            </p:txBody>
          </p:sp>
          <p:grpSp>
            <p:nvGrpSpPr>
              <p:cNvPr id="112" name="Groupe 111">
                <a:extLst>
                  <a:ext uri="{FF2B5EF4-FFF2-40B4-BE49-F238E27FC236}">
                    <a16:creationId xmlns:a16="http://schemas.microsoft.com/office/drawing/2014/main" id="{1E28AD34-4326-A5D4-D111-F5FB67765267}"/>
                  </a:ext>
                </a:extLst>
              </p:cNvPr>
              <p:cNvGrpSpPr/>
              <p:nvPr/>
            </p:nvGrpSpPr>
            <p:grpSpPr>
              <a:xfrm>
                <a:off x="5664527" y="5324264"/>
                <a:ext cx="1197903" cy="107695"/>
                <a:chOff x="5664527" y="5324264"/>
                <a:chExt cx="1197903" cy="107695"/>
              </a:xfrm>
            </p:grpSpPr>
            <p:sp>
              <p:nvSpPr>
                <p:cNvPr id="113" name="ZoneTexte 112">
                  <a:extLst>
                    <a:ext uri="{FF2B5EF4-FFF2-40B4-BE49-F238E27FC236}">
                      <a16:creationId xmlns:a16="http://schemas.microsoft.com/office/drawing/2014/main" id="{011932ED-233D-E3F5-35A2-62F441C4CAFC}"/>
                    </a:ext>
                  </a:extLst>
                </p:cNvPr>
                <p:cNvSpPr txBox="1"/>
                <p:nvPr/>
              </p:nvSpPr>
              <p:spPr>
                <a:xfrm>
                  <a:off x="5664527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16</a:t>
                  </a:r>
                </a:p>
              </p:txBody>
            </p:sp>
            <p:sp>
              <p:nvSpPr>
                <p:cNvPr id="114" name="ZoneTexte 113">
                  <a:extLst>
                    <a:ext uri="{FF2B5EF4-FFF2-40B4-BE49-F238E27FC236}">
                      <a16:creationId xmlns:a16="http://schemas.microsoft.com/office/drawing/2014/main" id="{D5B17DCE-706F-8729-F2F4-72CD7F5D269F}"/>
                    </a:ext>
                  </a:extLst>
                </p:cNvPr>
                <p:cNvSpPr txBox="1"/>
                <p:nvPr/>
              </p:nvSpPr>
              <p:spPr>
                <a:xfrm>
                  <a:off x="5863351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17</a:t>
                  </a:r>
                </a:p>
              </p:txBody>
            </p:sp>
            <p:sp>
              <p:nvSpPr>
                <p:cNvPr id="115" name="ZoneTexte 114">
                  <a:extLst>
                    <a:ext uri="{FF2B5EF4-FFF2-40B4-BE49-F238E27FC236}">
                      <a16:creationId xmlns:a16="http://schemas.microsoft.com/office/drawing/2014/main" id="{62C06198-5166-E547-A120-A4C21A7E3482}"/>
                    </a:ext>
                  </a:extLst>
                </p:cNvPr>
                <p:cNvSpPr txBox="1"/>
                <p:nvPr/>
              </p:nvSpPr>
              <p:spPr>
                <a:xfrm>
                  <a:off x="6062175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18</a:t>
                  </a:r>
                </a:p>
              </p:txBody>
            </p:sp>
            <p:sp>
              <p:nvSpPr>
                <p:cNvPr id="116" name="ZoneTexte 115">
                  <a:extLst>
                    <a:ext uri="{FF2B5EF4-FFF2-40B4-BE49-F238E27FC236}">
                      <a16:creationId xmlns:a16="http://schemas.microsoft.com/office/drawing/2014/main" id="{50030A39-5F35-F94E-0AA3-480919232CB0}"/>
                    </a:ext>
                  </a:extLst>
                </p:cNvPr>
                <p:cNvSpPr txBox="1"/>
                <p:nvPr/>
              </p:nvSpPr>
              <p:spPr>
                <a:xfrm>
                  <a:off x="6260999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19</a:t>
                  </a:r>
                </a:p>
              </p:txBody>
            </p:sp>
            <p:sp>
              <p:nvSpPr>
                <p:cNvPr id="117" name="ZoneTexte 116">
                  <a:extLst>
                    <a:ext uri="{FF2B5EF4-FFF2-40B4-BE49-F238E27FC236}">
                      <a16:creationId xmlns:a16="http://schemas.microsoft.com/office/drawing/2014/main" id="{C6B9EBC5-7223-939F-1CA3-5CAEE4FC4172}"/>
                    </a:ext>
                  </a:extLst>
                </p:cNvPr>
                <p:cNvSpPr txBox="1"/>
                <p:nvPr/>
              </p:nvSpPr>
              <p:spPr>
                <a:xfrm>
                  <a:off x="6469059" y="5324264"/>
                  <a:ext cx="177347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20</a:t>
                  </a:r>
                </a:p>
              </p:txBody>
            </p:sp>
            <p:sp>
              <p:nvSpPr>
                <p:cNvPr id="118" name="ZoneTexte 117">
                  <a:extLst>
                    <a:ext uri="{FF2B5EF4-FFF2-40B4-BE49-F238E27FC236}">
                      <a16:creationId xmlns:a16="http://schemas.microsoft.com/office/drawing/2014/main" id="{CE65913B-C286-5B25-02EC-06286B941B12}"/>
                    </a:ext>
                  </a:extLst>
                </p:cNvPr>
                <p:cNvSpPr txBox="1"/>
                <p:nvPr/>
              </p:nvSpPr>
              <p:spPr>
                <a:xfrm>
                  <a:off x="6696919" y="5324264"/>
                  <a:ext cx="165511" cy="107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r>
                    <a:rPr lang="fr-FR" sz="838">
                      <a:latin typeface="Abadi" panose="020B0604020104020204" pitchFamily="34" charset="0"/>
                    </a:rPr>
                    <a:t> 21</a:t>
                  </a:r>
                </a:p>
              </p:txBody>
            </p:sp>
          </p:grpSp>
        </p:grpSp>
      </p:grpSp>
      <p:sp>
        <p:nvSpPr>
          <p:cNvPr id="454" name="Ellipse 453">
            <a:extLst>
              <a:ext uri="{FF2B5EF4-FFF2-40B4-BE49-F238E27FC236}">
                <a16:creationId xmlns:a16="http://schemas.microsoft.com/office/drawing/2014/main" id="{A84352F6-E376-49A3-B6E8-97BC3F5C9670}"/>
              </a:ext>
            </a:extLst>
          </p:cNvPr>
          <p:cNvSpPr/>
          <p:nvPr/>
        </p:nvSpPr>
        <p:spPr>
          <a:xfrm>
            <a:off x="6412060" y="1622286"/>
            <a:ext cx="143679" cy="143679"/>
          </a:xfrm>
          <a:prstGeom prst="ellipse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958" dirty="0">
                <a:solidFill>
                  <a:schemeClr val="tx1"/>
                </a:solidFill>
                <a:latin typeface="Abadi" panose="020B0604020104020204" pitchFamily="34" charset="0"/>
              </a:rPr>
              <a:t>a</a:t>
            </a:r>
          </a:p>
        </p:txBody>
      </p:sp>
      <p:sp>
        <p:nvSpPr>
          <p:cNvPr id="458" name="Ellipse 457">
            <a:extLst>
              <a:ext uri="{FF2B5EF4-FFF2-40B4-BE49-F238E27FC236}">
                <a16:creationId xmlns:a16="http://schemas.microsoft.com/office/drawing/2014/main" id="{8B8AB034-EF01-F503-F1AA-82A3098C5731}"/>
              </a:ext>
            </a:extLst>
          </p:cNvPr>
          <p:cNvSpPr/>
          <p:nvPr/>
        </p:nvSpPr>
        <p:spPr>
          <a:xfrm>
            <a:off x="6422175" y="2867668"/>
            <a:ext cx="143679" cy="143679"/>
          </a:xfrm>
          <a:prstGeom prst="ellipse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958" dirty="0">
                <a:solidFill>
                  <a:schemeClr val="tx1"/>
                </a:solidFill>
                <a:latin typeface="Abadi" panose="020B0604020104020204" pitchFamily="34" charset="0"/>
              </a:rPr>
              <a:t>b</a:t>
            </a:r>
          </a:p>
        </p:txBody>
      </p:sp>
      <p:sp>
        <p:nvSpPr>
          <p:cNvPr id="469" name="Ellipse 468">
            <a:extLst>
              <a:ext uri="{FF2B5EF4-FFF2-40B4-BE49-F238E27FC236}">
                <a16:creationId xmlns:a16="http://schemas.microsoft.com/office/drawing/2014/main" id="{63F23CC1-32DA-CA8A-0682-9EF5225FBAF4}"/>
              </a:ext>
            </a:extLst>
          </p:cNvPr>
          <p:cNvSpPr/>
          <p:nvPr/>
        </p:nvSpPr>
        <p:spPr>
          <a:xfrm>
            <a:off x="6421360" y="4441186"/>
            <a:ext cx="143679" cy="143679"/>
          </a:xfrm>
          <a:prstGeom prst="ellipse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958" dirty="0">
                <a:solidFill>
                  <a:schemeClr val="tx1"/>
                </a:solidFill>
                <a:latin typeface="Abadi" panose="020B0604020104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2398222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5424</TotalTime>
  <Words>1100</Words>
  <Application>Microsoft Office PowerPoint</Application>
  <PresentationFormat>A3 (297 x 420 mm)</PresentationFormat>
  <Paragraphs>219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Abadi</vt:lpstr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FENRYLL</dc:creator>
  <cp:lastModifiedBy>BUONO Frederic</cp:lastModifiedBy>
  <cp:revision>53</cp:revision>
  <cp:lastPrinted>2014-07-04T09:53:27Z</cp:lastPrinted>
  <dcterms:created xsi:type="dcterms:W3CDTF">2014-07-03T11:40:28Z</dcterms:created>
  <dcterms:modified xsi:type="dcterms:W3CDTF">2024-05-31T10:06:30Z</dcterms:modified>
</cp:coreProperties>
</file>